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5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  <p:sldMasterId id="2147484280" r:id="rId2"/>
    <p:sldMasterId id="2147485004" r:id="rId3"/>
    <p:sldMasterId id="2147484918" r:id="rId4"/>
    <p:sldMasterId id="2147485073" r:id="rId5"/>
    <p:sldMasterId id="2147485094" r:id="rId6"/>
    <p:sldMasterId id="2147485112" r:id="rId7"/>
    <p:sldMasterId id="2147485124" r:id="rId8"/>
  </p:sldMasterIdLst>
  <p:notesMasterIdLst>
    <p:notesMasterId r:id="rId53"/>
  </p:notesMasterIdLst>
  <p:sldIdLst>
    <p:sldId id="659" r:id="rId9"/>
    <p:sldId id="799" r:id="rId10"/>
    <p:sldId id="823" r:id="rId11"/>
    <p:sldId id="664" r:id="rId12"/>
    <p:sldId id="667" r:id="rId13"/>
    <p:sldId id="668" r:id="rId14"/>
    <p:sldId id="669" r:id="rId15"/>
    <p:sldId id="671" r:id="rId16"/>
    <p:sldId id="810" r:id="rId17"/>
    <p:sldId id="812" r:id="rId18"/>
    <p:sldId id="813" r:id="rId19"/>
    <p:sldId id="814" r:id="rId20"/>
    <p:sldId id="815" r:id="rId21"/>
    <p:sldId id="845" r:id="rId22"/>
    <p:sldId id="718" r:id="rId23"/>
    <p:sldId id="825" r:id="rId24"/>
    <p:sldId id="873" r:id="rId25"/>
    <p:sldId id="879" r:id="rId26"/>
    <p:sldId id="787" r:id="rId27"/>
    <p:sldId id="871" r:id="rId28"/>
    <p:sldId id="850" r:id="rId29"/>
    <p:sldId id="874" r:id="rId30"/>
    <p:sldId id="851" r:id="rId31"/>
    <p:sldId id="817" r:id="rId32"/>
    <p:sldId id="846" r:id="rId33"/>
    <p:sldId id="847" r:id="rId34"/>
    <p:sldId id="837" r:id="rId35"/>
    <p:sldId id="858" r:id="rId36"/>
    <p:sldId id="857" r:id="rId37"/>
    <p:sldId id="848" r:id="rId38"/>
    <p:sldId id="849" r:id="rId39"/>
    <p:sldId id="881" r:id="rId40"/>
    <p:sldId id="852" r:id="rId41"/>
    <p:sldId id="853" r:id="rId42"/>
    <p:sldId id="854" r:id="rId43"/>
    <p:sldId id="855" r:id="rId44"/>
    <p:sldId id="856" r:id="rId45"/>
    <p:sldId id="839" r:id="rId46"/>
    <p:sldId id="840" r:id="rId47"/>
    <p:sldId id="842" r:id="rId48"/>
    <p:sldId id="867" r:id="rId49"/>
    <p:sldId id="875" r:id="rId50"/>
    <p:sldId id="868" r:id="rId51"/>
    <p:sldId id="87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D2D2D2"/>
    <a:srgbClr val="16355D"/>
    <a:srgbClr val="5D43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87" autoAdjust="0"/>
    <p:restoredTop sz="94660"/>
  </p:normalViewPr>
  <p:slideViewPr>
    <p:cSldViewPr>
      <p:cViewPr>
        <p:scale>
          <a:sx n="100" d="100"/>
          <a:sy n="100" d="100"/>
        </p:scale>
        <p:origin x="-1936" y="-6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72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4" Type="http://schemas.openxmlformats.org/officeDocument/2006/relationships/slide" Target="slides/slide6.xml"/><Relationship Id="rId15" Type="http://schemas.openxmlformats.org/officeDocument/2006/relationships/slide" Target="slides/slide7.xml"/><Relationship Id="rId16" Type="http://schemas.openxmlformats.org/officeDocument/2006/relationships/slide" Target="slides/slide8.xml"/><Relationship Id="rId17" Type="http://schemas.openxmlformats.org/officeDocument/2006/relationships/slide" Target="slides/slide9.xml"/><Relationship Id="rId18" Type="http://schemas.openxmlformats.org/officeDocument/2006/relationships/slide" Target="slides/slide10.xml"/><Relationship Id="rId19" Type="http://schemas.openxmlformats.org/officeDocument/2006/relationships/slide" Target="slides/slide11.xml"/><Relationship Id="rId50" Type="http://schemas.openxmlformats.org/officeDocument/2006/relationships/slide" Target="slides/slide42.xml"/><Relationship Id="rId51" Type="http://schemas.openxmlformats.org/officeDocument/2006/relationships/slide" Target="slides/slide43.xml"/><Relationship Id="rId52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2.xml"/><Relationship Id="rId41" Type="http://schemas.openxmlformats.org/officeDocument/2006/relationships/slide" Target="slides/slide33.xml"/><Relationship Id="rId42" Type="http://schemas.openxmlformats.org/officeDocument/2006/relationships/slide" Target="slides/slide34.xml"/><Relationship Id="rId43" Type="http://schemas.openxmlformats.org/officeDocument/2006/relationships/slide" Target="slides/slide35.xml"/><Relationship Id="rId44" Type="http://schemas.openxmlformats.org/officeDocument/2006/relationships/slide" Target="slides/slide36.xml"/><Relationship Id="rId45" Type="http://schemas.openxmlformats.org/officeDocument/2006/relationships/slide" Target="slides/slide37.xml"/><Relationship Id="rId46" Type="http://schemas.openxmlformats.org/officeDocument/2006/relationships/slide" Target="slides/slide38.xml"/><Relationship Id="rId47" Type="http://schemas.openxmlformats.org/officeDocument/2006/relationships/slide" Target="slides/slide39.xml"/><Relationship Id="rId48" Type="http://schemas.openxmlformats.org/officeDocument/2006/relationships/slide" Target="slides/slide40.xml"/><Relationship Id="rId49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Master" Target="slideMasters/slideMaster6.xml"/><Relationship Id="rId7" Type="http://schemas.openxmlformats.org/officeDocument/2006/relationships/slideMaster" Target="slideMasters/slideMaster7.xml"/><Relationship Id="rId8" Type="http://schemas.openxmlformats.org/officeDocument/2006/relationships/slideMaster" Target="slideMasters/slideMaster8.xml"/><Relationship Id="rId9" Type="http://schemas.openxmlformats.org/officeDocument/2006/relationships/slide" Target="slides/slide1.xml"/><Relationship Id="rId30" Type="http://schemas.openxmlformats.org/officeDocument/2006/relationships/slide" Target="slides/slide22.xml"/><Relationship Id="rId31" Type="http://schemas.openxmlformats.org/officeDocument/2006/relationships/slide" Target="slides/slide23.xml"/><Relationship Id="rId32" Type="http://schemas.openxmlformats.org/officeDocument/2006/relationships/slide" Target="slides/slide24.xml"/><Relationship Id="rId33" Type="http://schemas.openxmlformats.org/officeDocument/2006/relationships/slide" Target="slides/slide25.xml"/><Relationship Id="rId34" Type="http://schemas.openxmlformats.org/officeDocument/2006/relationships/slide" Target="slides/slide26.xml"/><Relationship Id="rId35" Type="http://schemas.openxmlformats.org/officeDocument/2006/relationships/slide" Target="slides/slide27.xml"/><Relationship Id="rId36" Type="http://schemas.openxmlformats.org/officeDocument/2006/relationships/slide" Target="slides/slide28.xml"/><Relationship Id="rId37" Type="http://schemas.openxmlformats.org/officeDocument/2006/relationships/slide" Target="slides/slide29.xml"/><Relationship Id="rId38" Type="http://schemas.openxmlformats.org/officeDocument/2006/relationships/slide" Target="slides/slide30.xml"/><Relationship Id="rId39" Type="http://schemas.openxmlformats.org/officeDocument/2006/relationships/slide" Target="slides/slide31.xml"/><Relationship Id="rId20" Type="http://schemas.openxmlformats.org/officeDocument/2006/relationships/slide" Target="slides/slide12.xml"/><Relationship Id="rId21" Type="http://schemas.openxmlformats.org/officeDocument/2006/relationships/slide" Target="slides/slide13.xml"/><Relationship Id="rId22" Type="http://schemas.openxmlformats.org/officeDocument/2006/relationships/slide" Target="slides/slide14.xml"/><Relationship Id="rId23" Type="http://schemas.openxmlformats.org/officeDocument/2006/relationships/slide" Target="slides/slide15.xml"/><Relationship Id="rId24" Type="http://schemas.openxmlformats.org/officeDocument/2006/relationships/slide" Target="slides/slide16.xml"/><Relationship Id="rId25" Type="http://schemas.openxmlformats.org/officeDocument/2006/relationships/slide" Target="slides/slide17.xml"/><Relationship Id="rId26" Type="http://schemas.openxmlformats.org/officeDocument/2006/relationships/slide" Target="slides/slide18.xml"/><Relationship Id="rId27" Type="http://schemas.openxmlformats.org/officeDocument/2006/relationships/slide" Target="slides/slide19.xml"/><Relationship Id="rId28" Type="http://schemas.openxmlformats.org/officeDocument/2006/relationships/slide" Target="slides/slide20.xml"/><Relationship Id="rId29" Type="http://schemas.openxmlformats.org/officeDocument/2006/relationships/slide" Target="slides/slide21.xml"/><Relationship Id="rId10" Type="http://schemas.openxmlformats.org/officeDocument/2006/relationships/slide" Target="slides/slide2.xml"/><Relationship Id="rId11" Type="http://schemas.openxmlformats.org/officeDocument/2006/relationships/slide" Target="slides/slide3.xml"/><Relationship Id="rId12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28B261-234F-4842-8A6C-84241541B903}" type="datetimeFigureOut">
              <a:rPr lang="en-US" smtClean="0"/>
              <a:t>10/5/15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FED29-969C-4F7D-A872-5F0B7C1B8F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483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65FEE0-CB1A-7544-85A7-2E7F4B4BA1A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6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FFEA0E7-F239-BC4D-BEB6-5D2035CFF14C}" type="slidenum">
              <a:rPr lang="en-US">
                <a:latin typeface="Calibri" charset="0"/>
              </a:rPr>
              <a:pPr eaLnBrk="1" hangingPunct="1"/>
              <a:t>26</a:t>
            </a:fld>
            <a:endParaRPr lang="en-US">
              <a:latin typeface="Calibri" charset="0"/>
            </a:endParaRPr>
          </a:p>
        </p:txBody>
      </p:sp>
      <p:sp>
        <p:nvSpPr>
          <p:cNvPr id="20483" name="Text Box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0484" name="Text Box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NGC5907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6AB6-046C-EE4E-A815-EA523655F5F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NGC5907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6AB6-046C-EE4E-A815-EA523655F5F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NGC5907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6AB6-046C-EE4E-A815-EA523655F5F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NGC5907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236AB6-046C-EE4E-A815-EA523655F5FE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2.25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Nadne’s</a:t>
            </a:r>
            <a:r>
              <a:rPr lang="en-US" baseline="0" dirty="0" smtClean="0"/>
              <a:t> of length</a:t>
            </a:r>
          </a:p>
          <a:p>
            <a:pPr eaLnBrk="1" hangingPunct="1"/>
            <a:r>
              <a:rPr lang="en-US" baseline="0" dirty="0" smtClean="0"/>
              <a:t>Know better than to quote the weight</a:t>
            </a:r>
            <a:endParaRPr lang="en-US" dirty="0" smtClean="0"/>
          </a:p>
        </p:txBody>
      </p:sp>
      <p:sp>
        <p:nvSpPr>
          <p:cNvPr id="45060" name="Slide Number Placeholder 3"/>
          <p:cNvSpPr txBox="1">
            <a:spLocks noGrp="1"/>
          </p:cNvSpPr>
          <p:nvPr/>
        </p:nvSpPr>
        <p:spPr bwMode="auto">
          <a:xfrm>
            <a:off x="3884316" y="8686565"/>
            <a:ext cx="2972114" cy="455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0" tIns="45706" rIns="91410" bIns="45706" anchor="b">
            <a:prstTxWarp prst="textNoShape">
              <a:avLst/>
            </a:prstTxWarp>
          </a:bodyPr>
          <a:lstStyle/>
          <a:p>
            <a:pPr algn="r" defTabSz="914232" fontAlgn="base">
              <a:spcBef>
                <a:spcPct val="0"/>
              </a:spcBef>
              <a:spcAft>
                <a:spcPct val="0"/>
              </a:spcAft>
            </a:pPr>
            <a:fld id="{5D357C59-7DEA-D74D-BDB9-A970598DC82D}" type="slidenum">
              <a:rPr lang="en-US" sz="1200">
                <a:solidFill>
                  <a:prstClr val="black"/>
                </a:solidFill>
                <a:latin typeface="Arial" charset="0"/>
                <a:ea typeface="ＭＳ Ｐゴシック" charset="-128"/>
              </a:rPr>
              <a:pPr algn="r" defTabSz="914232"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n-US" sz="1200">
              <a:solidFill>
                <a:prstClr val="black"/>
              </a:solidFill>
              <a:latin typeface="Arial" charset="0"/>
              <a:ea typeface="ＭＳ Ｐゴシック" charset="-128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~22 Million FY’13 dollars/PB</a:t>
            </a:r>
            <a:r>
              <a:rPr lang="en-US" baseline="0" dirty="0" smtClean="0"/>
              <a:t> (</a:t>
            </a:r>
            <a:r>
              <a:rPr lang="en-US" dirty="0" smtClean="0"/>
              <a:t>not including</a:t>
            </a:r>
            <a:r>
              <a:rPr lang="en-US" baseline="0" dirty="0" smtClean="0"/>
              <a:t> the scientists trying to do the science).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~110 Million FY’13 dollars/</a:t>
            </a:r>
            <a:r>
              <a:rPr lang="en-US" dirty="0" err="1" smtClean="0"/>
              <a:t>yr</a:t>
            </a:r>
            <a:r>
              <a:rPr lang="en-US" baseline="0" dirty="0" smtClean="0"/>
              <a:t> (</a:t>
            </a:r>
            <a:r>
              <a:rPr lang="en-US" dirty="0" smtClean="0"/>
              <a:t>not including</a:t>
            </a:r>
            <a:r>
              <a:rPr lang="en-US" baseline="0" dirty="0" smtClean="0"/>
              <a:t> the scientists trying to do the science).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FED29-969C-4F7D-A872-5F0B7C1B8F6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23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Glasses, Eyes, Brain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FED29-969C-4F7D-A872-5F0B7C1B8F6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52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LSST Cake</a:t>
            </a:r>
          </a:p>
          <a:p>
            <a:pPr marL="0" indent="0">
              <a:buFontTx/>
              <a:buNone/>
            </a:pPr>
            <a:r>
              <a:rPr lang="en-US" dirty="0" smtClean="0"/>
              <a:t>Stairway to Heaven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DFED29-969C-4F7D-A872-5F0B7C1B8F60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51799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0.jpe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8.png"/><Relationship Id="rId3" Type="http://schemas.openxmlformats.org/officeDocument/2006/relationships/image" Target="../media/image10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jpg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gif"/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12.jpeg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8.png"/><Relationship Id="rId3" Type="http://schemas.openxmlformats.org/officeDocument/2006/relationships/image" Target="../media/image10.jpeg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jp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jpg"/><Relationship Id="rId3" Type="http://schemas.openxmlformats.org/officeDocument/2006/relationships/image" Target="../media/image3.png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11.jpg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41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1" y="1014413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3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343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-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3269"/>
            <a:ext cx="9143998" cy="6814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5"/>
            <a:ext cx="2082800" cy="80041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371600" y="6402685"/>
            <a:ext cx="6477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Core data processing software PLAN review | Seattle, </a:t>
            </a:r>
            <a:r>
              <a:rPr lang="en-US" sz="1200" cap="all" dirty="0" err="1" smtClean="0">
                <a:solidFill>
                  <a:prstClr val="white"/>
                </a:solidFill>
                <a:latin typeface="Arial Narrow"/>
                <a:cs typeface="Arial Narrow"/>
              </a:rPr>
              <a:t>wa</a:t>
            </a:r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 | September 19-20, 2013</a:t>
            </a:r>
            <a:endParaRPr lang="en-US" sz="1200" cap="all" dirty="0">
              <a:solidFill>
                <a:prstClr val="white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973539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359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1" y="1014413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3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1919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49249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209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01700"/>
            <a:ext cx="4343400" cy="583553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66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700"/>
            <a:ext cx="4343400" cy="581827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8993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131763"/>
            <a:ext cx="842645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6875" y="906463"/>
            <a:ext cx="4062413" cy="5399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906463"/>
            <a:ext cx="4064000" cy="5399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972189"/>
      </p:ext>
    </p:extLst>
  </p:cSld>
  <p:clrMapOvr>
    <a:masterClrMapping/>
  </p:clrMapOvr>
  <p:transition xmlns:p14="http://schemas.microsoft.com/office/powerpoint/2010/main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4" y="1843321"/>
            <a:ext cx="7772400" cy="1081304"/>
          </a:xfrm>
        </p:spPr>
        <p:txBody>
          <a:bodyPr lIns="91440" tIns="45720" rIns="91440" anchor="ctr"/>
          <a:lstStyle>
            <a:lvl1pPr algn="ctr">
              <a:defRPr sz="3200">
                <a:solidFill>
                  <a:srgbClr val="1F497D"/>
                </a:solidFill>
              </a:defRPr>
            </a:lvl1pPr>
          </a:lstStyle>
          <a:p>
            <a:r>
              <a:rPr lang="en-US" dirty="0" smtClean="0"/>
              <a:t>End of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152400" y="6629400"/>
            <a:ext cx="8839200" cy="195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charset="-128"/>
              </a:rPr>
              <a:t>	</a:t>
            </a:r>
            <a:fld id="{D12B2820-3F65-45BE-91BA-AE09E0F8B74C}" type="slidenum">
              <a:rPr lang="en-US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-128"/>
            </a:endParaRPr>
          </a:p>
        </p:txBody>
      </p:sp>
      <p:pic>
        <p:nvPicPr>
          <p:cNvPr id="6" name="Picture 5" descr="lsst_cutaway_final_small01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</a:blip>
          <a:srcRect l="2285" t="2929" r="1835" b="2714"/>
          <a:stretch>
            <a:fillRect/>
          </a:stretch>
        </p:blipFill>
        <p:spPr>
          <a:xfrm>
            <a:off x="2510224" y="3281312"/>
            <a:ext cx="4104797" cy="2952572"/>
          </a:xfrm>
          <a:prstGeom prst="rect">
            <a:avLst/>
          </a:prstGeom>
        </p:spPr>
      </p:pic>
      <p:pic>
        <p:nvPicPr>
          <p:cNvPr id="8" name="Picture 5" descr="LSST_Logo"/>
          <p:cNvPicPr>
            <a:picLocks noChangeAspect="1" noChangeArrowheads="1"/>
          </p:cNvPicPr>
          <p:nvPr userDrawn="1"/>
        </p:nvPicPr>
        <p:blipFill>
          <a:blip r:embed="rId3" cstate="print"/>
          <a:srcRect b="9067"/>
          <a:stretch>
            <a:fillRect/>
          </a:stretch>
        </p:blipFill>
        <p:spPr bwMode="auto">
          <a:xfrm>
            <a:off x="3272969" y="640475"/>
            <a:ext cx="2576286" cy="731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999039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8000">
                <a:schemeClr val="bg1"/>
              </a:gs>
              <a:gs pos="57000">
                <a:schemeClr val="bg1"/>
              </a:gs>
              <a:gs pos="0">
                <a:srgbClr val="4281B0"/>
              </a:gs>
              <a:gs pos="50000">
                <a:srgbClr val="FFFFFF"/>
              </a:gs>
              <a:gs pos="100000">
                <a:srgbClr val="4F81B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152400" y="6629400"/>
            <a:ext cx="8839200" cy="195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8802688" algn="r"/>
              </a:tabLst>
              <a:defRPr sz="1200" b="1">
                <a:solidFill>
                  <a:srgbClr val="00009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latin typeface="Calibri"/>
                <a:ea typeface="ＭＳ Ｐゴシック" charset="-128"/>
              </a:rPr>
              <a:t>	</a:t>
            </a:r>
            <a:fld id="{1BE9A81E-27D7-4692-85B8-93898ECD27F9}" type="slidenum">
              <a:rPr lang="en-US">
                <a:latin typeface="Calibri"/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Calibri"/>
              <a:ea typeface="ＭＳ Ｐゴシック" charset="-128"/>
            </a:endParaRPr>
          </a:p>
        </p:txBody>
      </p:sp>
      <p:pic>
        <p:nvPicPr>
          <p:cNvPr id="6" name="Picture 5" descr="lsst_cutaway_final_small01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</a:blip>
          <a:srcRect l="4730" t="7597" r="6617" b="5397"/>
          <a:stretch>
            <a:fillRect/>
          </a:stretch>
        </p:blipFill>
        <p:spPr>
          <a:xfrm>
            <a:off x="449943" y="2648857"/>
            <a:ext cx="5109028" cy="3664857"/>
          </a:xfrm>
          <a:prstGeom prst="rect">
            <a:avLst/>
          </a:prstGeom>
        </p:spPr>
      </p:pic>
      <p:pic>
        <p:nvPicPr>
          <p:cNvPr id="8" name="Picture 10" descr="LogoW-ShadowTransBack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0413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740230" y="1197430"/>
            <a:ext cx="7634514" cy="3032188"/>
          </a:xfrm>
        </p:spPr>
        <p:txBody>
          <a:bodyPr/>
          <a:lstStyle>
            <a:lvl1pPr algn="r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1840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014412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719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3055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019800"/>
            <a:ext cx="1828800" cy="838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Observational Pursuit of Dark Energy After Astro2010    7 October 2010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3780BA-7EE5-AB43-B76F-EF1325D4FBF1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06830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LogoW-ShadowTransBac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0413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6503812"/>
            <a:ext cx="82296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 smtClean="0">
                <a:solidFill>
                  <a:prstClr val="white"/>
                </a:solidFill>
                <a:latin typeface="Calibri" charset="0"/>
              </a:rPr>
              <a:t>Name of Meeting </a:t>
            </a:r>
            <a:r>
              <a:rPr lang="en-US" sz="1000" dirty="0">
                <a:solidFill>
                  <a:prstClr val="white"/>
                </a:solidFill>
                <a:latin typeface="Calibri" charset="0"/>
              </a:rPr>
              <a:t>•</a:t>
            </a:r>
            <a:r>
              <a:rPr lang="en-US" sz="1000" dirty="0" smtClean="0">
                <a:solidFill>
                  <a:prstClr val="white"/>
                </a:solidFill>
                <a:latin typeface="Calibri" charset="0"/>
              </a:rPr>
              <a:t> Location </a:t>
            </a:r>
            <a:r>
              <a:rPr lang="en-US" sz="1000" dirty="0">
                <a:solidFill>
                  <a:prstClr val="white"/>
                </a:solidFill>
                <a:latin typeface="Calibri" charset="0"/>
              </a:rPr>
              <a:t>•</a:t>
            </a:r>
            <a:r>
              <a:rPr lang="en-US" sz="1000" dirty="0" smtClean="0">
                <a:solidFill>
                  <a:prstClr val="white"/>
                </a:solidFill>
                <a:latin typeface="Calibri" charset="0"/>
              </a:rPr>
              <a:t> Date  -  Change in Slide Master</a:t>
            </a:r>
            <a:endParaRPr lang="en-US" sz="1000" dirty="0">
              <a:solidFill>
                <a:prstClr val="white"/>
              </a:solidFill>
              <a:latin typeface="Calibri" charset="0"/>
            </a:endParaRPr>
          </a:p>
        </p:txBody>
      </p:sp>
      <p:pic>
        <p:nvPicPr>
          <p:cNvPr id="9" name="Picture 8" descr="Tele11-201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9144000" cy="681473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612648"/>
            <a:ext cx="7772400" cy="3113162"/>
          </a:xfrm>
        </p:spPr>
        <p:txBody>
          <a:bodyPr anchor="t"/>
          <a:lstStyle>
            <a:lvl1pPr algn="l">
              <a:defRPr sz="2800" b="1">
                <a:solidFill>
                  <a:srgbClr val="2284A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071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1474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5"/>
            <a:ext cx="2082800" cy="8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333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79702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9739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014412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19290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31165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386" y="142875"/>
            <a:ext cx="6028102" cy="55721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19936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61753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D542CA0-FAA3-DD46-BFCD-A62EA786AF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936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199" y="1014412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2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0673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131763"/>
            <a:ext cx="842645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6875" y="906463"/>
            <a:ext cx="4062413" cy="5399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906463"/>
            <a:ext cx="4064000" cy="5399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2722"/>
      </p:ext>
    </p:extLst>
  </p:cSld>
  <p:clrMapOvr>
    <a:masterClrMapping/>
  </p:clrMapOvr>
  <p:transition xmlns:p14="http://schemas.microsoft.com/office/powerpoint/2010/main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0126"/>
            <a:ext cx="4038600" cy="5126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126"/>
            <a:ext cx="4038600" cy="5126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83071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ustom Layout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481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LogoW-ShadowTransBac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0413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6503812"/>
            <a:ext cx="82296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 smtClean="0">
                <a:solidFill>
                  <a:prstClr val="white"/>
                </a:solidFill>
                <a:latin typeface="Calibri" charset="0"/>
              </a:rPr>
              <a:t>Name of Meeting </a:t>
            </a:r>
            <a:r>
              <a:rPr lang="en-US" sz="1000" dirty="0">
                <a:solidFill>
                  <a:prstClr val="white"/>
                </a:solidFill>
                <a:latin typeface="Calibri" charset="0"/>
              </a:rPr>
              <a:t>•</a:t>
            </a:r>
            <a:r>
              <a:rPr lang="en-US" sz="1000" dirty="0" smtClean="0">
                <a:solidFill>
                  <a:prstClr val="white"/>
                </a:solidFill>
                <a:latin typeface="Calibri" charset="0"/>
              </a:rPr>
              <a:t> Location </a:t>
            </a:r>
            <a:r>
              <a:rPr lang="en-US" sz="1000" dirty="0">
                <a:solidFill>
                  <a:prstClr val="white"/>
                </a:solidFill>
                <a:latin typeface="Calibri" charset="0"/>
              </a:rPr>
              <a:t>•</a:t>
            </a:r>
            <a:r>
              <a:rPr lang="en-US" sz="1000" dirty="0" smtClean="0">
                <a:solidFill>
                  <a:prstClr val="white"/>
                </a:solidFill>
                <a:latin typeface="Calibri" charset="0"/>
              </a:rPr>
              <a:t> Date  -  Change in Slide Master</a:t>
            </a:r>
            <a:endParaRPr lang="en-US" sz="1000" dirty="0">
              <a:solidFill>
                <a:prstClr val="white"/>
              </a:solidFill>
              <a:latin typeface="Calibri" charset="0"/>
            </a:endParaRPr>
          </a:p>
        </p:txBody>
      </p:sp>
      <p:pic>
        <p:nvPicPr>
          <p:cNvPr id="9" name="Picture 8" descr="Tele11-201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9144000" cy="681473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612648"/>
            <a:ext cx="7772400" cy="3113162"/>
          </a:xfrm>
        </p:spPr>
        <p:txBody>
          <a:bodyPr anchor="t"/>
          <a:lstStyle>
            <a:lvl1pPr algn="l">
              <a:defRPr sz="2800" b="1">
                <a:solidFill>
                  <a:srgbClr val="2284A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688012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2936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5"/>
            <a:ext cx="2082800" cy="8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1449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350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1897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014412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16104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386" y="142875"/>
            <a:ext cx="6028102" cy="557213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77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0" y="60960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0960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6A04DAA5-4892-4479-920D-F18F59F04F37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16296144"/>
      </p:ext>
    </p:extLst>
  </p:cSld>
  <p:clrMapOvr>
    <a:masterClrMapping/>
  </p:clrMapOvr>
  <p:transition xmlns:p14="http://schemas.microsoft.com/office/powerpoint/2010/main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61753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D542CA0-FAA3-DD46-BFCD-A62EA786AF7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3871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114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5"/>
            <a:ext cx="2082800" cy="8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354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64579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4380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0126"/>
            <a:ext cx="4038600" cy="51260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00126"/>
            <a:ext cx="4038600" cy="51260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18856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3284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01700"/>
            <a:ext cx="4343400" cy="583553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>
                <a:solidFill>
                  <a:srgbClr val="002060"/>
                </a:solidFill>
              </a:defRPr>
            </a:lvl4pPr>
            <a:lvl5pPr>
              <a:defRPr sz="1800">
                <a:solidFill>
                  <a:srgbClr val="00660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1700"/>
            <a:ext cx="4343400" cy="5818278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39401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8775" y="131763"/>
            <a:ext cx="8426450" cy="5635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396875" y="906463"/>
            <a:ext cx="4062413" cy="5399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1688" y="906463"/>
            <a:ext cx="4064000" cy="53990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390313"/>
      </p:ext>
    </p:extLst>
  </p:cSld>
  <p:clrMapOvr>
    <a:masterClrMapping/>
  </p:clrMapOvr>
  <p:transition xmlns:p14="http://schemas.microsoft.com/office/powerpoint/2010/main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4" y="1843321"/>
            <a:ext cx="7772400" cy="1081304"/>
          </a:xfrm>
        </p:spPr>
        <p:txBody>
          <a:bodyPr lIns="91440" tIns="45720" rIns="91440" anchor="ctr"/>
          <a:lstStyle>
            <a:lvl1pPr algn="ctr">
              <a:defRPr sz="3200">
                <a:solidFill>
                  <a:srgbClr val="1F497D"/>
                </a:solidFill>
              </a:defRPr>
            </a:lvl1pPr>
          </a:lstStyle>
          <a:p>
            <a:r>
              <a:rPr lang="en-US" dirty="0" smtClean="0"/>
              <a:t>End of Presentation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152400" y="6629400"/>
            <a:ext cx="8839200" cy="195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000099"/>
                </a:solidFill>
                <a:latin typeface="Calibri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>
                <a:ea typeface="ＭＳ Ｐゴシック" charset="-128"/>
              </a:rPr>
              <a:t>	</a:t>
            </a:r>
            <a:fld id="{D12B2820-3F65-45BE-91BA-AE09E0F8B74C}" type="slidenum">
              <a:rPr lang="en-US"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ea typeface="ＭＳ Ｐゴシック" charset="-128"/>
            </a:endParaRPr>
          </a:p>
        </p:txBody>
      </p:sp>
      <p:pic>
        <p:nvPicPr>
          <p:cNvPr id="6" name="Picture 5" descr="lsst_cutaway_final_small01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</a:blip>
          <a:srcRect l="2285" t="2929" r="1835" b="2714"/>
          <a:stretch>
            <a:fillRect/>
          </a:stretch>
        </p:blipFill>
        <p:spPr>
          <a:xfrm>
            <a:off x="2510224" y="3281312"/>
            <a:ext cx="4104797" cy="2952572"/>
          </a:xfrm>
          <a:prstGeom prst="rect">
            <a:avLst/>
          </a:prstGeom>
        </p:spPr>
      </p:pic>
      <p:pic>
        <p:nvPicPr>
          <p:cNvPr id="8" name="Picture 5" descr="LSST_Logo"/>
          <p:cNvPicPr>
            <a:picLocks noChangeAspect="1" noChangeArrowheads="1"/>
          </p:cNvPicPr>
          <p:nvPr userDrawn="1"/>
        </p:nvPicPr>
        <p:blipFill>
          <a:blip r:embed="rId3" cstate="print"/>
          <a:srcRect b="9067"/>
          <a:stretch>
            <a:fillRect/>
          </a:stretch>
        </p:blipFill>
        <p:spPr bwMode="auto">
          <a:xfrm>
            <a:off x="3272969" y="640475"/>
            <a:ext cx="2576286" cy="731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59182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0" y="60960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0960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4B40E912-F1BE-4DFE-A213-B9819AE56D5D}" type="slidenum">
              <a:rPr lang="en-US">
                <a:solidFill>
                  <a:srgbClr val="FFFFFF"/>
                </a:solidFill>
                <a:latin typeface="Calibri"/>
              </a:rPr>
              <a:pPr/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5740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>
        <p:circl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48000">
                <a:schemeClr val="bg1"/>
              </a:gs>
              <a:gs pos="57000">
                <a:schemeClr val="bg1"/>
              </a:gs>
              <a:gs pos="0">
                <a:srgbClr val="4281B0"/>
              </a:gs>
              <a:gs pos="50000">
                <a:srgbClr val="FFFFFF"/>
              </a:gs>
              <a:gs pos="100000">
                <a:srgbClr val="4F81BD"/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2400" dirty="0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 bwMode="auto">
          <a:xfrm>
            <a:off x="152400" y="6629400"/>
            <a:ext cx="8839200" cy="19526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8802688" algn="r"/>
              </a:tabLst>
              <a:defRPr sz="1200" b="1">
                <a:solidFill>
                  <a:srgbClr val="000099"/>
                </a:solidFill>
                <a:latin typeface="+mn-lt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>
                <a:latin typeface="Calibri"/>
                <a:ea typeface="ＭＳ Ｐゴシック" charset="-128"/>
              </a:rPr>
              <a:t>	</a:t>
            </a:r>
            <a:fld id="{1BE9A81E-27D7-4692-85B8-93898ECD27F9}" type="slidenum">
              <a:rPr lang="en-US">
                <a:latin typeface="Calibri"/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latin typeface="Calibri"/>
              <a:ea typeface="ＭＳ Ｐゴシック" charset="-128"/>
            </a:endParaRPr>
          </a:p>
        </p:txBody>
      </p:sp>
      <p:pic>
        <p:nvPicPr>
          <p:cNvPr id="6" name="Picture 5" descr="lsst_cutaway_final_small01.jpg"/>
          <p:cNvPicPr>
            <a:picLocks noChangeAspect="1"/>
          </p:cNvPicPr>
          <p:nvPr userDrawn="1"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/>
          </a:blip>
          <a:srcRect l="4730" t="7597" r="6617" b="5397"/>
          <a:stretch>
            <a:fillRect/>
          </a:stretch>
        </p:blipFill>
        <p:spPr>
          <a:xfrm>
            <a:off x="449943" y="2648857"/>
            <a:ext cx="5109028" cy="3664857"/>
          </a:xfrm>
          <a:prstGeom prst="rect">
            <a:avLst/>
          </a:prstGeom>
        </p:spPr>
      </p:pic>
      <p:pic>
        <p:nvPicPr>
          <p:cNvPr id="8" name="Picture 10" descr="LogoW-ShadowTransBack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10413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740230" y="1197430"/>
            <a:ext cx="7634514" cy="3032188"/>
          </a:xfrm>
        </p:spPr>
        <p:txBody>
          <a:bodyPr/>
          <a:lstStyle>
            <a:lvl1pPr algn="r">
              <a:defRPr sz="2800"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6557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152400" y="63055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3" name="Rectangle 17"/>
          <p:cNvSpPr>
            <a:spLocks noGrp="1" noChangeArrowheads="1"/>
          </p:cNvSpPr>
          <p:nvPr>
            <p:ph type="ftr" sz="quarter" idx="11"/>
          </p:nvPr>
        </p:nvSpPr>
        <p:spPr>
          <a:xfrm>
            <a:off x="3581400" y="6019800"/>
            <a:ext cx="1828800" cy="838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mtClean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Observational Pursuit of Dark Energy After Astro2010    7 October 2010</a:t>
            </a:r>
            <a:endParaRPr lang="en-US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sp>
        <p:nvSpPr>
          <p:cNvPr id="4" name="Rectangle 18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13780BA-7EE5-AB43-B76F-EF1325D4FBF1}" type="slidenum">
              <a:rPr lang="en-US">
                <a:solidFill>
                  <a:srgbClr val="000000"/>
                </a:solidFill>
                <a:latin typeface="Arial" charset="0"/>
                <a:ea typeface="ＭＳ Ｐゴシック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014662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202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273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203" y="1014414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4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53456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85802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5" y="6096000"/>
            <a:ext cx="28956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fld id="{6A04DAA5-4892-4479-920D-F18F59F04F37}" type="slidenum">
              <a:rPr lang="en-US">
                <a:solidFill>
                  <a:prstClr val="black"/>
                </a:solidFill>
                <a:latin typeface="Calibri"/>
              </a:rPr>
              <a:pPr defTabSz="914328"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11767623"/>
      </p:ext>
    </p:extLst>
  </p:cSld>
  <p:clrMapOvr>
    <a:masterClrMapping/>
  </p:clrMapOvr>
  <p:transition xmlns:p14="http://schemas.microsoft.com/office/powerpoint/2010/main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85802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5" y="6096000"/>
            <a:ext cx="28956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endParaRPr lang="en-US">
              <a:solidFill>
                <a:srgbClr val="FFFFFF"/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096000"/>
            <a:ext cx="1905000" cy="457200"/>
          </a:xfrm>
          <a:prstGeom prst="rect">
            <a:avLst/>
          </a:prstGeom>
        </p:spPr>
        <p:txBody>
          <a:bodyPr lIns="91436" tIns="45716" rIns="91436" bIns="45716"/>
          <a:lstStyle>
            <a:lvl1pPr>
              <a:defRPr/>
            </a:lvl1pPr>
          </a:lstStyle>
          <a:p>
            <a:pPr defTabSz="914328"/>
            <a:fld id="{4B40E912-F1BE-4DFE-A213-B9819AE56D5D}" type="slidenum">
              <a:rPr lang="en-US">
                <a:solidFill>
                  <a:srgbClr val="FFFFFF"/>
                </a:solidFill>
                <a:latin typeface="Calibri"/>
              </a:rPr>
              <a:pPr defTabSz="914328"/>
              <a:t>‹#›</a:t>
            </a:fld>
            <a:endParaRPr lang="en-US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76682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>
        <p:circl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9015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532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203" y="1014414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4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942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713097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270" y="1014413"/>
            <a:ext cx="8720137" cy="5111750"/>
          </a:xfrm>
        </p:spPr>
        <p:txBody>
          <a:bodyPr/>
          <a:lstStyle>
            <a:lvl1pPr>
              <a:buFont typeface="Arial" pitchFamily="34" charset="0"/>
              <a:buChar char="•"/>
              <a:defRPr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2" y="6356352"/>
            <a:ext cx="2133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fld id="{B1D9141A-8646-4B36-9021-C37F99AC3F17}" type="datetimeFigureOut">
              <a:rPr lang="en-US">
                <a:solidFill>
                  <a:prstClr val="black"/>
                </a:solidFill>
                <a:latin typeface="Calibri"/>
              </a:rPr>
              <a:pPr defTabSz="914328"/>
              <a:t>10/5/15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5" y="6356352"/>
            <a:ext cx="2895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lIns="91436" tIns="45716" rIns="91436" bIns="45716"/>
          <a:lstStyle/>
          <a:p>
            <a:pPr defTabSz="914328"/>
            <a:fld id="{82F8A969-283E-4984-B96B-256964AB2289}" type="slidenum">
              <a:rPr lang="en-US">
                <a:solidFill>
                  <a:prstClr val="black"/>
                </a:solidFill>
                <a:latin typeface="Calibri"/>
              </a:rPr>
              <a:pPr defTabSz="914328"/>
              <a:t>‹#›</a:t>
            </a:fld>
            <a:endParaRPr lang="en-US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5710808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6244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5" y="1014418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8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61239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3-bg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" y="43277"/>
            <a:ext cx="9143998" cy="6814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7"/>
            <a:ext cx="2082800" cy="800415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1371602" y="6402693"/>
            <a:ext cx="6477000" cy="276999"/>
          </a:xfrm>
          <a:prstGeom prst="rect">
            <a:avLst/>
          </a:prstGeom>
          <a:noFill/>
        </p:spPr>
        <p:txBody>
          <a:bodyPr wrap="square" lIns="91436" tIns="45716" rIns="91436" bIns="45716" rtlCol="0">
            <a:spAutoFit/>
          </a:bodyPr>
          <a:lstStyle/>
          <a:p>
            <a:pPr algn="ctr" defTabSz="914328"/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Core data processing software PLAN review | Seattle, </a:t>
            </a:r>
            <a:r>
              <a:rPr lang="en-US" sz="1200" cap="all" dirty="0" err="1" smtClean="0">
                <a:solidFill>
                  <a:prstClr val="white"/>
                </a:solidFill>
                <a:latin typeface="Arial Narrow"/>
                <a:cs typeface="Arial Narrow"/>
              </a:rPr>
              <a:t>wa</a:t>
            </a:r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 | September 19-20, 2013</a:t>
            </a:r>
            <a:endParaRPr lang="en-US" sz="1200" cap="all" dirty="0">
              <a:solidFill>
                <a:prstClr val="white"/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26689679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5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69413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304805" y="1014418"/>
            <a:ext cx="41910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8"/>
            <a:ext cx="4114800" cy="5081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66104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55407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10" name="Picture 18" descr="milkyway_ill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581400"/>
            <a:ext cx="9144000" cy="4225925"/>
          </a:xfrm>
          <a:prstGeom prst="rect">
            <a:avLst/>
          </a:prstGeom>
          <a:noFill/>
        </p:spPr>
      </p:pic>
      <p:sp>
        <p:nvSpPr>
          <p:cNvPr id="337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990600" y="2514600"/>
            <a:ext cx="7467600" cy="762000"/>
          </a:xfrm>
        </p:spPr>
        <p:txBody>
          <a:bodyPr>
            <a:spAutoFit/>
          </a:bodyPr>
          <a:lstStyle>
            <a:lvl1pPr>
              <a:defRPr sz="4400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37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40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3797" name="Rectangle 5"/>
          <p:cNvSpPr>
            <a:spLocks noGrp="1" noChangeArrowheads="1"/>
          </p:cNvSpPr>
          <p:nvPr>
            <p:ph type="dt" sz="half" idx="2"/>
          </p:nvPr>
        </p:nvSpPr>
        <p:spPr>
          <a:xfrm>
            <a:off x="838200" y="5943600"/>
            <a:ext cx="1752600" cy="457200"/>
          </a:xfrm>
        </p:spPr>
        <p:txBody>
          <a:bodyPr/>
          <a:lstStyle>
            <a:lvl1pPr>
              <a:defRPr>
                <a:solidFill>
                  <a:srgbClr val="CCECFF"/>
                </a:solidFill>
              </a:defRPr>
            </a:lvl1pPr>
          </a:lstStyle>
          <a:p>
            <a:endParaRPr lang="en-US"/>
          </a:p>
        </p:txBody>
      </p:sp>
      <p:sp>
        <p:nvSpPr>
          <p:cNvPr id="33798" name="Rectangle 6"/>
          <p:cNvSpPr>
            <a:spLocks noGrp="1" noChangeArrowheads="1"/>
          </p:cNvSpPr>
          <p:nvPr>
            <p:ph type="ftr" sz="quarter" idx="3"/>
          </p:nvPr>
        </p:nvSpPr>
        <p:spPr>
          <a:xfrm>
            <a:off x="3276600" y="5943600"/>
            <a:ext cx="2895600" cy="457200"/>
          </a:xfrm>
        </p:spPr>
        <p:txBody>
          <a:bodyPr/>
          <a:lstStyle>
            <a:lvl1pPr>
              <a:defRPr>
                <a:solidFill>
                  <a:srgbClr val="CCECFF"/>
                </a:solidFill>
              </a:defRPr>
            </a:lvl1pPr>
          </a:lstStyle>
          <a:p>
            <a:endParaRPr lang="en-US"/>
          </a:p>
        </p:txBody>
      </p:sp>
      <p:sp>
        <p:nvSpPr>
          <p:cNvPr id="33799" name="Rectangle 7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934200" y="5943600"/>
            <a:ext cx="1905000" cy="457200"/>
          </a:xfrm>
        </p:spPr>
        <p:txBody>
          <a:bodyPr/>
          <a:lstStyle>
            <a:lvl1pPr>
              <a:defRPr>
                <a:solidFill>
                  <a:srgbClr val="CCECFF"/>
                </a:solidFill>
              </a:defRPr>
            </a:lvl1pPr>
          </a:lstStyle>
          <a:p>
            <a:fld id="{EEC9559B-3CFD-415A-A0E3-903BDCE8B129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33801" name="Rectangle 9"/>
          <p:cNvSpPr>
            <a:spLocks noChangeArrowheads="1"/>
          </p:cNvSpPr>
          <p:nvPr userDrawn="1"/>
        </p:nvSpPr>
        <p:spPr bwMode="auto">
          <a:xfrm>
            <a:off x="-228600" y="-228600"/>
            <a:ext cx="10058400" cy="3810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600" b="1">
              <a:solidFill>
                <a:srgbClr val="000066"/>
              </a:solidFill>
              <a:latin typeface="Verdana" pitchFamily="34" charset="0"/>
            </a:endParaRPr>
          </a:p>
        </p:txBody>
      </p:sp>
      <p:sp>
        <p:nvSpPr>
          <p:cNvPr id="33802" name="Rectangle 10"/>
          <p:cNvSpPr>
            <a:spLocks noChangeArrowheads="1"/>
          </p:cNvSpPr>
          <p:nvPr userDrawn="1"/>
        </p:nvSpPr>
        <p:spPr bwMode="auto">
          <a:xfrm>
            <a:off x="-228600" y="6527800"/>
            <a:ext cx="10058400" cy="3302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b="1">
              <a:solidFill>
                <a:srgbClr val="000066"/>
              </a:solidFill>
              <a:latin typeface="Verdana" pitchFamily="34" charset="0"/>
            </a:endParaRPr>
          </a:p>
        </p:txBody>
      </p:sp>
      <p:sp>
        <p:nvSpPr>
          <p:cNvPr id="33803" name="Line 11"/>
          <p:cNvSpPr>
            <a:spLocks noChangeShapeType="1"/>
          </p:cNvSpPr>
          <p:nvPr userDrawn="1"/>
        </p:nvSpPr>
        <p:spPr bwMode="auto">
          <a:xfrm>
            <a:off x="0" y="101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600" b="1">
              <a:solidFill>
                <a:srgbClr val="000066"/>
              </a:solidFill>
              <a:latin typeface="Verdana" pitchFamily="34" charset="0"/>
            </a:endParaRPr>
          </a:p>
        </p:txBody>
      </p:sp>
      <p:sp>
        <p:nvSpPr>
          <p:cNvPr id="33804" name="Text Box 12"/>
          <p:cNvSpPr txBox="1">
            <a:spLocks noChangeArrowheads="1"/>
          </p:cNvSpPr>
          <p:nvPr userDrawn="1"/>
        </p:nvSpPr>
        <p:spPr bwMode="auto">
          <a:xfrm>
            <a:off x="533400" y="6572250"/>
            <a:ext cx="3153427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00" i="1" dirty="0" smtClean="0">
                <a:solidFill>
                  <a:srgbClr val="FFFFFF"/>
                </a:solidFill>
                <a:latin typeface="Constantia" pitchFamily="18" charset="0"/>
              </a:rPr>
              <a:t>Lecture IV: Working With Large Surveys and Datasets</a:t>
            </a:r>
            <a:endParaRPr lang="en-US" sz="1000" i="1" dirty="0">
              <a:solidFill>
                <a:srgbClr val="FFFFFF"/>
              </a:solidFill>
              <a:latin typeface="Constantia" pitchFamily="18" charset="0"/>
            </a:endParaRPr>
          </a:p>
        </p:txBody>
      </p:sp>
      <p:sp>
        <p:nvSpPr>
          <p:cNvPr id="33807" name="Rectangle 15"/>
          <p:cNvSpPr>
            <a:spLocks noChangeArrowheads="1"/>
          </p:cNvSpPr>
          <p:nvPr userDrawn="1"/>
        </p:nvSpPr>
        <p:spPr bwMode="auto">
          <a:xfrm>
            <a:off x="-228600" y="-254000"/>
            <a:ext cx="10058400" cy="330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600" b="1">
              <a:solidFill>
                <a:srgbClr val="000066"/>
              </a:solidFill>
              <a:latin typeface="Verdana" pitchFamily="34" charset="0"/>
            </a:endParaRPr>
          </a:p>
        </p:txBody>
      </p:sp>
      <p:sp>
        <p:nvSpPr>
          <p:cNvPr id="33808" name="Line 16"/>
          <p:cNvSpPr>
            <a:spLocks noChangeShapeType="1"/>
          </p:cNvSpPr>
          <p:nvPr userDrawn="1"/>
        </p:nvSpPr>
        <p:spPr bwMode="auto">
          <a:xfrm>
            <a:off x="0" y="1270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600" b="1">
              <a:solidFill>
                <a:srgbClr val="000066"/>
              </a:solidFill>
              <a:latin typeface="Verdana" pitchFamily="34" charset="0"/>
            </a:endParaRPr>
          </a:p>
        </p:txBody>
      </p:sp>
      <p:pic>
        <p:nvPicPr>
          <p:cNvPr id="33812" name="Picture 20" descr="Z:\ubuntu\harvard-logo-2.gi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53463" y="6372225"/>
            <a:ext cx="395287" cy="457200"/>
          </a:xfrm>
          <a:prstGeom prst="rect">
            <a:avLst/>
          </a:prstGeom>
          <a:noFill/>
        </p:spPr>
      </p:pic>
      <p:pic>
        <p:nvPicPr>
          <p:cNvPr id="17" name="Picture 1033" descr="http://www.cfa.harvard.edu/events/2010/dyn/index/images/si-logo.gif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" y="6286500"/>
            <a:ext cx="49530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 Box 13"/>
          <p:cNvSpPr txBox="1">
            <a:spLocks noChangeArrowheads="1"/>
          </p:cNvSpPr>
          <p:nvPr userDrawn="1"/>
        </p:nvSpPr>
        <p:spPr bwMode="auto">
          <a:xfrm>
            <a:off x="4800600" y="6502400"/>
            <a:ext cx="38830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 fontAlgn="base">
              <a:spcBef>
                <a:spcPct val="50000"/>
              </a:spcBef>
              <a:spcAft>
                <a:spcPct val="0"/>
              </a:spcAft>
            </a:pPr>
            <a:r>
              <a:rPr lang="en-US" sz="800" i="1" dirty="0" smtClean="0">
                <a:solidFill>
                  <a:srgbClr val="FFFFFF"/>
                </a:solidFill>
                <a:latin typeface="Constantia" pitchFamily="18" charset="0"/>
              </a:rPr>
              <a:t>Mario </a:t>
            </a:r>
            <a:r>
              <a:rPr lang="en-US" sz="800" i="1" dirty="0" err="1" smtClean="0">
                <a:solidFill>
                  <a:srgbClr val="FFFFFF"/>
                </a:solidFill>
                <a:latin typeface="Constantia" pitchFamily="18" charset="0"/>
              </a:rPr>
              <a:t>Juric</a:t>
            </a:r>
            <a:r>
              <a:rPr lang="en-US" sz="800" i="1" dirty="0" smtClean="0">
                <a:solidFill>
                  <a:srgbClr val="FFFFFF"/>
                </a:solidFill>
                <a:latin typeface="Constantia" pitchFamily="18" charset="0"/>
              </a:rPr>
              <a:t> &lt;mjuric@cfa.harvard.edu&gt;, Thursday, August 5rd, 2010. </a:t>
            </a:r>
            <a:br>
              <a:rPr lang="en-US" sz="800" i="1" dirty="0" smtClean="0">
                <a:solidFill>
                  <a:srgbClr val="FFFFFF"/>
                </a:solidFill>
                <a:latin typeface="Constantia" pitchFamily="18" charset="0"/>
              </a:rPr>
            </a:br>
            <a:r>
              <a:rPr lang="en-US" sz="800" i="1" dirty="0" smtClean="0">
                <a:solidFill>
                  <a:srgbClr val="FFFFFF"/>
                </a:solidFill>
                <a:latin typeface="Constantia" pitchFamily="18" charset="0"/>
              </a:rPr>
              <a:t>XV IAG-USP Advanced School on Astrophysics, Campos do </a:t>
            </a:r>
            <a:r>
              <a:rPr lang="en-US" sz="800" i="1" dirty="0" err="1" smtClean="0">
                <a:solidFill>
                  <a:srgbClr val="FFFFFF"/>
                </a:solidFill>
                <a:latin typeface="Constantia" pitchFamily="18" charset="0"/>
              </a:rPr>
              <a:t>Jordão</a:t>
            </a:r>
            <a:r>
              <a:rPr lang="en-US" sz="800" i="1" dirty="0" smtClean="0">
                <a:solidFill>
                  <a:srgbClr val="FFFFFF"/>
                </a:solidFill>
                <a:latin typeface="Constantia" pitchFamily="18" charset="0"/>
              </a:rPr>
              <a:t>, Brazil</a:t>
            </a:r>
            <a:endParaRPr lang="en-US" sz="800" i="1" dirty="0">
              <a:solidFill>
                <a:srgbClr val="FFFFFF"/>
              </a:solidFill>
              <a:latin typeface="Constant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862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0CE3252-E05A-4097-AB32-F53F263C918E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62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28782B-3CB0-45E6-A82F-076A331A330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4025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014412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55133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600200"/>
            <a:ext cx="38100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10000" cy="3810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2CD3F96-1415-400D-91DA-997591C1A706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6230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38769BB-A21C-4CD3-9807-7111C3A65FC5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194525"/>
      </p:ext>
    </p:extLst>
  </p:cSld>
  <p:clrMapOvr>
    <a:masterClrMapping/>
  </p:clrMapOvr>
  <p:transition xmlns:p14="http://schemas.microsoft.com/office/powerpoint/2010/main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A04DAA5-4892-4479-920D-F18F59F04F37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791105"/>
      </p:ext>
    </p:extLst>
  </p:cSld>
  <p:clrMapOvr>
    <a:masterClrMapping/>
  </p:clrMapOvr>
  <p:transition xmlns:p14="http://schemas.microsoft.com/office/powerpoint/2010/main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40E912-F1BE-4DFE-A213-B9819AE56D5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19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F1E4909-33E3-4CC0-A084-6CE2D1F0DCA1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230673"/>
      </p:ext>
    </p:extLst>
  </p:cSld>
  <p:clrMapOvr>
    <a:masterClrMapping/>
  </p:clrMapOvr>
  <p:transition xmlns:p14="http://schemas.microsoft.com/office/powerpoint/2010/main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8DED7D3-9C50-47E3-826A-A020560CAB0D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1348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5BD5767-FCB4-4E1E-80C6-10FA0AD40C6F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1083300"/>
      </p:ext>
    </p:extLst>
  </p:cSld>
  <p:clrMapOvr>
    <a:masterClrMapping/>
  </p:clrMapOvr>
  <p:transition xmlns:p14="http://schemas.microsoft.com/office/powerpoint/2010/main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81750" y="50800"/>
            <a:ext cx="2076450" cy="5359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50800"/>
            <a:ext cx="6076950" cy="5359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0A01419-D152-4841-8BE9-79E302933BF9}" type="slidenum">
              <a:rPr lang="en-US">
                <a:solidFill>
                  <a:srgbClr val="FFFFFF"/>
                </a:solidFill>
              </a:rPr>
              <a:pPr/>
              <a:t>‹#›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595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0" descr="LogoW-ShadowTransBack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10413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57200" y="6503812"/>
            <a:ext cx="8229600" cy="2460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000" dirty="0" smtClean="0">
                <a:solidFill>
                  <a:prstClr val="white"/>
                </a:solidFill>
                <a:latin typeface="Calibri" charset="0"/>
              </a:rPr>
              <a:t>Name of Meeting </a:t>
            </a:r>
            <a:r>
              <a:rPr lang="en-US" sz="1000" dirty="0">
                <a:solidFill>
                  <a:prstClr val="white"/>
                </a:solidFill>
                <a:latin typeface="Calibri" charset="0"/>
              </a:rPr>
              <a:t>•</a:t>
            </a:r>
            <a:r>
              <a:rPr lang="en-US" sz="1000" dirty="0" smtClean="0">
                <a:solidFill>
                  <a:prstClr val="white"/>
                </a:solidFill>
                <a:latin typeface="Calibri" charset="0"/>
              </a:rPr>
              <a:t> Location </a:t>
            </a:r>
            <a:r>
              <a:rPr lang="en-US" sz="1000" dirty="0">
                <a:solidFill>
                  <a:prstClr val="white"/>
                </a:solidFill>
                <a:latin typeface="Calibri" charset="0"/>
              </a:rPr>
              <a:t>•</a:t>
            </a:r>
            <a:r>
              <a:rPr lang="en-US" sz="1000" dirty="0" smtClean="0">
                <a:solidFill>
                  <a:prstClr val="white"/>
                </a:solidFill>
                <a:latin typeface="Calibri" charset="0"/>
              </a:rPr>
              <a:t> Date  -  Change in Slide Master</a:t>
            </a:r>
            <a:endParaRPr lang="en-US" sz="1000" dirty="0">
              <a:solidFill>
                <a:prstClr val="white"/>
              </a:solidFill>
              <a:latin typeface="Calibri" charset="0"/>
            </a:endParaRPr>
          </a:p>
        </p:txBody>
      </p:sp>
      <p:pic>
        <p:nvPicPr>
          <p:cNvPr id="9" name="Picture 8" descr="Tele11-2012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-1"/>
            <a:ext cx="9144000" cy="6814733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ctrTitle" hasCustomPrompt="1"/>
          </p:nvPr>
        </p:nvSpPr>
        <p:spPr>
          <a:xfrm>
            <a:off x="685800" y="612648"/>
            <a:ext cx="7772400" cy="3113162"/>
          </a:xfrm>
        </p:spPr>
        <p:txBody>
          <a:bodyPr anchor="t"/>
          <a:lstStyle>
            <a:lvl1pPr algn="l">
              <a:defRPr sz="2800" b="1">
                <a:solidFill>
                  <a:srgbClr val="2284A4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2046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097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 bwMode="auto">
          <a:xfrm>
            <a:off x="457199" y="1014412"/>
            <a:ext cx="4038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idx="10"/>
          </p:nvPr>
        </p:nvSpPr>
        <p:spPr bwMode="auto">
          <a:xfrm>
            <a:off x="4724400" y="1014412"/>
            <a:ext cx="3962400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04041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5"/>
            <a:ext cx="2082800" cy="8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50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4820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77233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014412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90401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0" y="6400800"/>
            <a:ext cx="617538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DD542CA0-FAA3-DD46-BFCD-A62EA786AF7D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5650484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81289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7" name="Picture 6" descr="PPTlogo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086600" y="37785"/>
            <a:ext cx="2082800" cy="80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40890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992546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ne Column w White Backgrou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7898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178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On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1"/>
            <a:ext cx="85344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868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theme" Target="../theme/theme2.xml"/><Relationship Id="rId8" Type="http://schemas.openxmlformats.org/officeDocument/2006/relationships/image" Target="../media/image4.jpe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14" Type="http://schemas.openxmlformats.org/officeDocument/2006/relationships/image" Target="../media/image9.jpeg"/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8.xml"/><Relationship Id="rId9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0.xml"/></Relationships>
</file>

<file path=ppt/slideMasters/_rels/slideMaster4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5.xml"/><Relationship Id="rId14" Type="http://schemas.openxmlformats.org/officeDocument/2006/relationships/theme" Target="../theme/theme4.xml"/><Relationship Id="rId15" Type="http://schemas.openxmlformats.org/officeDocument/2006/relationships/image" Target="../media/image9.jpeg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9.xml"/><Relationship Id="rId8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1.xml"/><Relationship Id="rId7" Type="http://schemas.openxmlformats.org/officeDocument/2006/relationships/theme" Target="../theme/theme5.xml"/><Relationship Id="rId8" Type="http://schemas.openxmlformats.org/officeDocument/2006/relationships/image" Target="../media/image4.jpeg"/><Relationship Id="rId1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7.xml"/></Relationships>
</file>

<file path=ppt/slideMasters/_rels/slideMaster6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62.xml"/><Relationship Id="rId12" Type="http://schemas.openxmlformats.org/officeDocument/2006/relationships/slideLayout" Target="../slideLayouts/slideLayout63.xml"/><Relationship Id="rId13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5.xml"/><Relationship Id="rId15" Type="http://schemas.openxmlformats.org/officeDocument/2006/relationships/slideLayout" Target="../slideLayouts/slideLayout66.xml"/><Relationship Id="rId16" Type="http://schemas.openxmlformats.org/officeDocument/2006/relationships/theme" Target="../theme/theme6.xml"/><Relationship Id="rId17" Type="http://schemas.openxmlformats.org/officeDocument/2006/relationships/image" Target="../media/image1.png"/><Relationship Id="rId1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3.xml"/><Relationship Id="rId3" Type="http://schemas.openxmlformats.org/officeDocument/2006/relationships/slideLayout" Target="../slideLayouts/slideLayout54.xml"/><Relationship Id="rId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56.xml"/><Relationship Id="rId6" Type="http://schemas.openxmlformats.org/officeDocument/2006/relationships/slideLayout" Target="../slideLayouts/slideLayout57.xml"/><Relationship Id="rId7" Type="http://schemas.openxmlformats.org/officeDocument/2006/relationships/slideLayout" Target="../slideLayouts/slideLayout58.xml"/><Relationship Id="rId8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1.xml"/></Relationships>
</file>

<file path=ppt/slideMasters/_rels/slideMaster7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77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9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89.xml"/><Relationship Id="rId13" Type="http://schemas.openxmlformats.org/officeDocument/2006/relationships/theme" Target="../theme/theme8.xml"/><Relationship Id="rId14" Type="http://schemas.openxmlformats.org/officeDocument/2006/relationships/image" Target="../media/image9.jpe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78.xml"/><Relationship Id="rId2" Type="http://schemas.openxmlformats.org/officeDocument/2006/relationships/slideLayout" Target="../slideLayouts/slideLayout79.xml"/><Relationship Id="rId3" Type="http://schemas.openxmlformats.org/officeDocument/2006/relationships/slideLayout" Target="../slideLayouts/slideLayout80.xml"/><Relationship Id="rId4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5.xml"/><Relationship Id="rId9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rot="10800000">
            <a:off x="66675" y="808038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41130" y="142875"/>
            <a:ext cx="6188357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199" y="1014412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10800000">
            <a:off x="66675" y="6497638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1"/>
          <p:cNvSpPr txBox="1"/>
          <p:nvPr/>
        </p:nvSpPr>
        <p:spPr>
          <a:xfrm>
            <a:off x="8424863" y="6521450"/>
            <a:ext cx="566737" cy="274638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fld id="{A51F6B24-625B-6B48-B1AE-970688573CDB}" type="slidenum">
              <a:rPr lang="en-US" sz="1200">
                <a:solidFill>
                  <a:prstClr val="black"/>
                </a:solidFill>
                <a:latin typeface="Calibri"/>
              </a:rPr>
              <a:pPr defTabSz="457200"/>
              <a:t>‹#›</a:t>
            </a:fld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31" name="Picture 10" descr="LogoW-ShadowTransBack.png"/>
          <p:cNvPicPr>
            <a:picLocks noChangeAspect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110413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" y="6521450"/>
            <a:ext cx="8229600" cy="246221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457200">
              <a:defRPr/>
            </a:pP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LSST 2015 DM </a:t>
            </a:r>
            <a:r>
              <a:rPr lang="en-US" sz="1000" dirty="0" err="1" smtClean="0">
                <a:solidFill>
                  <a:prstClr val="white">
                    <a:lumMod val="65000"/>
                  </a:prstClr>
                </a:solidFill>
              </a:rPr>
              <a:t>Bootcamp</a:t>
            </a:r>
            <a:r>
              <a:rPr lang="en-US" sz="1000" baseline="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•</a:t>
            </a:r>
            <a:r>
              <a:rPr lang="en-US" sz="1000" baseline="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000" baseline="0" dirty="0" smtClean="0">
                <a:solidFill>
                  <a:prstClr val="white">
                    <a:lumMod val="65000"/>
                  </a:prstClr>
                </a:solidFill>
              </a:rPr>
              <a:t>The Internet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• 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October 5</a:t>
            </a:r>
            <a:r>
              <a:rPr lang="en-US" sz="1000" baseline="30000" dirty="0" smtClean="0">
                <a:solidFill>
                  <a:prstClr val="white">
                    <a:lumMod val="65000"/>
                  </a:prstClr>
                </a:solidFill>
              </a:rPr>
              <a:t>th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, 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2015</a:t>
            </a:r>
            <a:endParaRPr 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67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4895" r:id="rId9"/>
    <p:sldLayoutId id="2147484896" r:id="rId10"/>
    <p:sldLayoutId id="2147484898" r:id="rId11"/>
    <p:sldLayoutId id="2147484899" r:id="rId12"/>
    <p:sldLayoutId id="2147484900" r:id="rId13"/>
    <p:sldLayoutId id="2147484901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1F497D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−"/>
        <a:defRPr sz="2400" kern="1200">
          <a:solidFill>
            <a:srgbClr val="1F497D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8100"/>
            <a:ext cx="703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720" tIns="18288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01700"/>
            <a:ext cx="8839200" cy="579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5124" name="Picture 7" descr="LSST_Logo"/>
          <p:cNvPicPr>
            <a:picLocks noChangeAspect="1" noChangeArrowheads="1"/>
          </p:cNvPicPr>
          <p:nvPr userDrawn="1"/>
        </p:nvPicPr>
        <p:blipFill>
          <a:blip r:embed="rId8" cstate="print"/>
          <a:srcRect b="9067"/>
          <a:stretch>
            <a:fillRect/>
          </a:stretch>
        </p:blipFill>
        <p:spPr bwMode="auto">
          <a:xfrm>
            <a:off x="7239000" y="19050"/>
            <a:ext cx="1905000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5592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1" r:id="rId1"/>
    <p:sldLayoutId id="2147484282" r:id="rId2"/>
    <p:sldLayoutId id="2147484284" r:id="rId3"/>
    <p:sldLayoutId id="2147484286" r:id="rId4"/>
    <p:sldLayoutId id="2147484287" r:id="rId5"/>
    <p:sldLayoutId id="2147484290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F497D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pitchFamily="-111" charset="-128"/>
          <a:cs typeface="ＭＳ Ｐゴシック" pitchFamily="-111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ＭＳ Ｐゴシック" pitchFamily="-111" charset="-128"/>
          <a:cs typeface="ＭＳ Ｐゴシック" pitchFamily="-11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ＭＳ Ｐゴシック" pitchFamily="-111" charset="-128"/>
          <a:cs typeface="ＭＳ Ｐゴシック" pitchFamily="-11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ＭＳ Ｐゴシック" pitchFamily="-111" charset="-128"/>
          <a:cs typeface="ＭＳ Ｐゴシック" pitchFamily="-11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ＭＳ Ｐゴシック" pitchFamily="-111" charset="-128"/>
          <a:cs typeface="ＭＳ Ｐゴシック" pitchFamily="-11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b="1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rgbClr val="1F497D"/>
          </a:solidFill>
          <a:latin typeface="+mn-lt"/>
          <a:ea typeface="ＭＳ Ｐゴシック" pitchFamily="-11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1F497D"/>
          </a:solidFill>
          <a:latin typeface="+mn-lt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6188357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534399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24863" y="6400800"/>
            <a:ext cx="566737" cy="246221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fld id="{A51F6B24-625B-6B48-B1AE-970688573CDB}" type="slidenum">
              <a:rPr lang="en-US" sz="1000">
                <a:solidFill>
                  <a:prstClr val="white"/>
                </a:solidFill>
                <a:latin typeface="Arial Narrow"/>
                <a:cs typeface="Arial Narrow"/>
              </a:rPr>
              <a:pPr defTabSz="457200"/>
              <a:t>‹#›</a:t>
            </a:fld>
            <a:endParaRPr lang="en-US" sz="1000" dirty="0">
              <a:solidFill>
                <a:prstClr val="white"/>
              </a:solidFill>
              <a:latin typeface="Arial Narrow"/>
              <a:cs typeface="Arial Narrow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90143" y="6400800"/>
            <a:ext cx="7039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LSST 2015 DM </a:t>
            </a:r>
            <a:r>
              <a:rPr lang="en-US" sz="1200" cap="all" dirty="0" err="1" smtClean="0">
                <a:solidFill>
                  <a:prstClr val="white"/>
                </a:solidFill>
                <a:latin typeface="Arial Narrow"/>
                <a:cs typeface="Arial Narrow"/>
              </a:rPr>
              <a:t>Bootcamp</a:t>
            </a:r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 | The Internet | October 5th, 2015</a:t>
            </a:r>
          </a:p>
        </p:txBody>
      </p:sp>
    </p:spTree>
    <p:extLst>
      <p:ext uri="{BB962C8B-B14F-4D97-AF65-F5344CB8AC3E}">
        <p14:creationId xmlns:p14="http://schemas.microsoft.com/office/powerpoint/2010/main" val="39499248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05" r:id="rId1"/>
    <p:sldLayoutId id="2147485006" r:id="rId2"/>
    <p:sldLayoutId id="2147485007" r:id="rId3"/>
    <p:sldLayoutId id="2147485008" r:id="rId4"/>
    <p:sldLayoutId id="2147485009" r:id="rId5"/>
    <p:sldLayoutId id="2147485010" r:id="rId6"/>
    <p:sldLayoutId id="2147485011" r:id="rId7"/>
    <p:sldLayoutId id="2147485012" r:id="rId8"/>
    <p:sldLayoutId id="2147485013" r:id="rId9"/>
    <p:sldLayoutId id="2147485014" r:id="rId10"/>
    <p:sldLayoutId id="2147485015" r:id="rId11"/>
    <p:sldLayoutId id="2147485016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2284A4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−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Lucida Grande"/>
        <a:buChar char="-"/>
        <a:defRPr sz="18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6188357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534399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24863" y="6400800"/>
            <a:ext cx="566737" cy="246221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fld id="{A51F6B24-625B-6B48-B1AE-970688573CDB}" type="slidenum">
              <a:rPr lang="en-US" sz="1000">
                <a:solidFill>
                  <a:prstClr val="white"/>
                </a:solidFill>
                <a:latin typeface="Arial Narrow"/>
                <a:cs typeface="Arial Narrow"/>
              </a:rPr>
              <a:pPr defTabSz="457200"/>
              <a:t>‹#›</a:t>
            </a:fld>
            <a:endParaRPr lang="en-US" sz="1000" dirty="0">
              <a:solidFill>
                <a:prstClr val="white"/>
              </a:solidFill>
              <a:latin typeface="Arial Narrow"/>
              <a:cs typeface="Arial Narrow"/>
            </a:endParaRPr>
          </a:p>
        </p:txBody>
      </p:sp>
      <p:pic>
        <p:nvPicPr>
          <p:cNvPr id="6" name="Picture 5" descr="PPTlogo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086600" y="37785"/>
            <a:ext cx="2082800" cy="80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143" y="6400800"/>
            <a:ext cx="7039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LSST 2015 DM </a:t>
            </a:r>
            <a:r>
              <a:rPr lang="en-US" sz="1200" cap="all" dirty="0" err="1" smtClean="0">
                <a:solidFill>
                  <a:prstClr val="white"/>
                </a:solidFill>
                <a:latin typeface="Arial Narrow"/>
                <a:cs typeface="Arial Narrow"/>
              </a:rPr>
              <a:t>Bootcamp</a:t>
            </a:r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 | The Internet | October 5</a:t>
            </a:r>
            <a:r>
              <a:rPr lang="en-US" sz="1200" cap="all" baseline="30000" dirty="0" smtClean="0">
                <a:solidFill>
                  <a:prstClr val="white"/>
                </a:solidFill>
                <a:latin typeface="Arial Narrow"/>
                <a:cs typeface="Arial Narrow"/>
              </a:rPr>
              <a:t>th</a:t>
            </a:r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3378313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19" r:id="rId1"/>
    <p:sldLayoutId id="2147484920" r:id="rId2"/>
    <p:sldLayoutId id="2147484921" r:id="rId3"/>
    <p:sldLayoutId id="2147484922" r:id="rId4"/>
    <p:sldLayoutId id="2147484923" r:id="rId5"/>
    <p:sldLayoutId id="2147484928" r:id="rId6"/>
    <p:sldLayoutId id="2147484952" r:id="rId7"/>
    <p:sldLayoutId id="2147484953" r:id="rId8"/>
    <p:sldLayoutId id="2147484936" r:id="rId9"/>
    <p:sldLayoutId id="2147484937" r:id="rId10"/>
    <p:sldLayoutId id="2147484938" r:id="rId11"/>
    <p:sldLayoutId id="2147484939" r:id="rId12"/>
    <p:sldLayoutId id="2147485163" r:id="rId13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2284A4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−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Lucida Grande"/>
        <a:buChar char="-"/>
        <a:defRPr sz="18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38100"/>
            <a:ext cx="70358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5720" tIns="18288" rIns="4572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01700"/>
            <a:ext cx="8839200" cy="579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pic>
        <p:nvPicPr>
          <p:cNvPr id="5124" name="Picture 7" descr="LSST_Logo"/>
          <p:cNvPicPr>
            <a:picLocks noChangeAspect="1" noChangeArrowheads="1"/>
          </p:cNvPicPr>
          <p:nvPr userDrawn="1"/>
        </p:nvPicPr>
        <p:blipFill>
          <a:blip r:embed="rId8" cstate="print"/>
          <a:srcRect b="9067"/>
          <a:stretch>
            <a:fillRect/>
          </a:stretch>
        </p:blipFill>
        <p:spPr bwMode="auto">
          <a:xfrm>
            <a:off x="7239000" y="19050"/>
            <a:ext cx="1905000" cy="54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06176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74" r:id="rId1"/>
    <p:sldLayoutId id="2147485075" r:id="rId2"/>
    <p:sldLayoutId id="2147485076" r:id="rId3"/>
    <p:sldLayoutId id="2147485077" r:id="rId4"/>
    <p:sldLayoutId id="2147485078" r:id="rId5"/>
    <p:sldLayoutId id="2147485080" r:id="rId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1F497D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ＭＳ Ｐゴシック" pitchFamily="-111" charset="-128"/>
          <a:cs typeface="ＭＳ Ｐゴシック" pitchFamily="-111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ＭＳ Ｐゴシック" pitchFamily="-111" charset="-128"/>
          <a:cs typeface="ＭＳ Ｐゴシック" pitchFamily="-111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ＭＳ Ｐゴシック" pitchFamily="-111" charset="-128"/>
          <a:cs typeface="ＭＳ Ｐゴシック" pitchFamily="-111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ＭＳ Ｐゴシック" pitchFamily="-111" charset="-128"/>
          <a:cs typeface="ＭＳ Ｐゴシック" pitchFamily="-111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  <a:ea typeface="ＭＳ Ｐゴシック" pitchFamily="-111" charset="-128"/>
          <a:cs typeface="ＭＳ Ｐゴシック" pitchFamily="-111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rgbClr val="000099"/>
          </a:solidFill>
          <a:effectLst>
            <a:outerShdw blurRad="38100" dist="38100" dir="2700000" algn="tl">
              <a:srgbClr val="C0C0C0"/>
            </a:outerShdw>
          </a:effectLst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b="1">
          <a:solidFill>
            <a:schemeClr val="tx1"/>
          </a:solidFill>
          <a:latin typeface="+mn-lt"/>
          <a:ea typeface="ＭＳ Ｐゴシック" pitchFamily="-111" charset="-128"/>
          <a:cs typeface="ＭＳ Ｐゴシック" pitchFamily="-111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b="1">
          <a:solidFill>
            <a:srgbClr val="1F497D"/>
          </a:solidFill>
          <a:latin typeface="+mn-lt"/>
          <a:ea typeface="ＭＳ Ｐゴシック" pitchFamily="-111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>
          <a:solidFill>
            <a:schemeClr val="tx1"/>
          </a:solidFill>
          <a:latin typeface="+mn-lt"/>
          <a:ea typeface="ＭＳ Ｐゴシック" pitchFamily="-111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rgbClr val="1F497D"/>
          </a:solidFill>
          <a:latin typeface="+mn-lt"/>
          <a:ea typeface="ＭＳ Ｐゴシック" pitchFamily="-111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  <a:ea typeface="ＭＳ Ｐゴシック" pitchFamily="-111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>
            <a:cxnSpLocks noChangeShapeType="1"/>
          </p:cNvCxnSpPr>
          <p:nvPr/>
        </p:nvCxnSpPr>
        <p:spPr bwMode="auto">
          <a:xfrm rot="10800000">
            <a:off x="66683" y="808046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41132" y="142875"/>
            <a:ext cx="6188357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7" y="1014414"/>
            <a:ext cx="8229601" cy="5310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6" rIns="91436" bIns="4571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9" name="Straight Connector 8"/>
          <p:cNvCxnSpPr>
            <a:cxnSpLocks noChangeShapeType="1"/>
          </p:cNvCxnSpPr>
          <p:nvPr/>
        </p:nvCxnSpPr>
        <p:spPr bwMode="auto">
          <a:xfrm rot="10800000">
            <a:off x="66683" y="6497646"/>
            <a:ext cx="9028113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1"/>
          <p:cNvSpPr txBox="1"/>
          <p:nvPr/>
        </p:nvSpPr>
        <p:spPr>
          <a:xfrm>
            <a:off x="8424863" y="6521453"/>
            <a:ext cx="566737" cy="274638"/>
          </a:xfrm>
          <a:prstGeom prst="rect">
            <a:avLst/>
          </a:prstGeom>
          <a:noFill/>
        </p:spPr>
        <p:txBody>
          <a:bodyPr lIns="91436" tIns="45716" rIns="91436" bIns="45716">
            <a:prstTxWarp prst="textNoShape">
              <a:avLst/>
            </a:prstTxWarp>
            <a:spAutoFit/>
          </a:bodyPr>
          <a:lstStyle/>
          <a:p>
            <a:pPr defTabSz="457164"/>
            <a:fld id="{A51F6B24-625B-6B48-B1AE-970688573CDB}" type="slidenum">
              <a:rPr lang="en-US" sz="1200">
                <a:solidFill>
                  <a:prstClr val="black"/>
                </a:solidFill>
                <a:latin typeface="Calibri"/>
              </a:rPr>
              <a:pPr defTabSz="457164"/>
              <a:t>‹#›</a:t>
            </a:fld>
            <a:endParaRPr lang="en-US" sz="1200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1031" name="Picture 10" descr="LogoW-ShadowTransBack.pn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7110421" y="0"/>
            <a:ext cx="1984375" cy="111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457200" y="6521458"/>
            <a:ext cx="8229600" cy="246221"/>
          </a:xfrm>
          <a:prstGeom prst="rect">
            <a:avLst/>
          </a:prstGeom>
          <a:noFill/>
        </p:spPr>
        <p:txBody>
          <a:bodyPr lIns="91436" tIns="45716" rIns="91436" bIns="45716">
            <a:prstTxWarp prst="textNoShape">
              <a:avLst/>
            </a:prstTxWarp>
            <a:spAutoFit/>
          </a:bodyPr>
          <a:lstStyle/>
          <a:p>
            <a:pPr algn="ctr" defTabSz="457200">
              <a:defRPr/>
            </a:pP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LSST 2015 DM </a:t>
            </a:r>
            <a:r>
              <a:rPr lang="en-US" sz="1000" dirty="0" err="1" smtClean="0">
                <a:solidFill>
                  <a:prstClr val="white">
                    <a:lumMod val="65000"/>
                  </a:prstClr>
                </a:solidFill>
              </a:rPr>
              <a:t>Bootcamp</a:t>
            </a:r>
            <a:r>
              <a:rPr lang="en-US" sz="1000" baseline="0" dirty="0" smtClean="0">
                <a:solidFill>
                  <a:prstClr val="white">
                    <a:lumMod val="65000"/>
                  </a:prstClr>
                </a:solidFill>
              </a:rPr>
              <a:t> 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•</a:t>
            </a:r>
            <a:r>
              <a:rPr lang="en-US" sz="1000" baseline="0" dirty="0" smtClean="0">
                <a:solidFill>
                  <a:prstClr val="white">
                    <a:lumMod val="65000"/>
                  </a:prstClr>
                </a:solidFill>
              </a:rPr>
              <a:t> The Internet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 • October 5</a:t>
            </a:r>
            <a:r>
              <a:rPr lang="en-US" sz="1000" baseline="30000" dirty="0" smtClean="0">
                <a:solidFill>
                  <a:prstClr val="white">
                    <a:lumMod val="65000"/>
                  </a:prstClr>
                </a:solidFill>
              </a:rPr>
              <a:t>th</a:t>
            </a:r>
            <a:r>
              <a:rPr lang="en-US" sz="1000" dirty="0" smtClean="0">
                <a:solidFill>
                  <a:prstClr val="white">
                    <a:lumMod val="65000"/>
                  </a:prstClr>
                </a:solidFill>
              </a:rPr>
              <a:t>, 2015</a:t>
            </a:r>
            <a:endParaRPr lang="en-US" sz="1000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273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095" r:id="rId1"/>
    <p:sldLayoutId id="2147485096" r:id="rId2"/>
    <p:sldLayoutId id="2147485097" r:id="rId3"/>
    <p:sldLayoutId id="2147485098" r:id="rId4"/>
    <p:sldLayoutId id="2147485099" r:id="rId5"/>
    <p:sldLayoutId id="2147485100" r:id="rId6"/>
    <p:sldLayoutId id="2147485101" r:id="rId7"/>
    <p:sldLayoutId id="2147485102" r:id="rId8"/>
    <p:sldLayoutId id="2147485103" r:id="rId9"/>
    <p:sldLayoutId id="2147485104" r:id="rId10"/>
    <p:sldLayoutId id="2147485105" r:id="rId11"/>
    <p:sldLayoutId id="2147485106" r:id="rId12"/>
    <p:sldLayoutId id="2147485107" r:id="rId13"/>
    <p:sldLayoutId id="2147485108" r:id="rId14"/>
    <p:sldLayoutId id="2147485109" r:id="rId15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defTabSz="457164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1F497D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164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164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328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492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656" algn="ctr" defTabSz="457164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873" indent="-342873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−"/>
        <a:defRPr sz="2400" kern="1200">
          <a:solidFill>
            <a:srgbClr val="1F497D"/>
          </a:solidFill>
          <a:latin typeface="+mn-lt"/>
          <a:ea typeface="ＭＳ Ｐゴシック" charset="-128"/>
          <a:cs typeface="ＭＳ Ｐゴシック" charset="-128"/>
        </a:defRPr>
      </a:lvl1pPr>
      <a:lvl2pPr marL="742891" indent="-285726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2pPr>
      <a:lvl3pPr marL="1142910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rgbClr val="1F497D"/>
          </a:solidFill>
          <a:latin typeface="+mn-lt"/>
          <a:ea typeface="ＭＳ Ｐゴシック" charset="-128"/>
          <a:cs typeface="+mn-cs"/>
        </a:defRPr>
      </a:lvl3pPr>
      <a:lvl4pPr marL="1600072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4pPr>
      <a:lvl5pPr marL="2057235" indent="-228582" algn="l" defTabSz="457164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rgbClr val="1F497D"/>
          </a:solidFill>
          <a:latin typeface="+mn-lt"/>
          <a:ea typeface="ＭＳ Ｐゴシック" charset="-128"/>
          <a:cs typeface="+mn-cs"/>
        </a:defRPr>
      </a:lvl5pPr>
      <a:lvl6pPr marL="2514400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63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726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88" indent="-228582" algn="l" defTabSz="457164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28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2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56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20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8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44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08" algn="l" defTabSz="45716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88" name="Rectangle 20"/>
          <p:cNvSpPr>
            <a:spLocks noChangeArrowheads="1"/>
          </p:cNvSpPr>
          <p:nvPr userDrawn="1"/>
        </p:nvSpPr>
        <p:spPr bwMode="auto">
          <a:xfrm>
            <a:off x="-228600" y="127000"/>
            <a:ext cx="10058400" cy="53340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2">
                  <a:gamma/>
                  <a:shade val="46275"/>
                  <a:invGamma/>
                </a:schemeClr>
              </a:gs>
            </a:gsLst>
            <a:lin ang="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600" b="1">
              <a:solidFill>
                <a:srgbClr val="000066"/>
              </a:solidFill>
              <a:latin typeface="Verdana" pitchFamily="34" charset="0"/>
            </a:endParaRPr>
          </a:p>
        </p:txBody>
      </p:sp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50800"/>
            <a:ext cx="7772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600200"/>
            <a:ext cx="77724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096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77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0960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3277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0960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 fontAlgn="base">
              <a:spcBef>
                <a:spcPct val="50000"/>
              </a:spcBef>
              <a:spcAft>
                <a:spcPct val="0"/>
              </a:spcAft>
            </a:pPr>
            <a:fld id="{B4DF9B81-F2A5-4CC1-94E1-4918AC82D01D}" type="slidenum">
              <a:rPr lang="en-US">
                <a:solidFill>
                  <a:srgbClr val="FFFFFF"/>
                </a:solidFill>
              </a:rPr>
              <a:pPr fontAlgn="base">
                <a:spcBef>
                  <a:spcPct val="5000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2777" name="Rectangle 9"/>
          <p:cNvSpPr>
            <a:spLocks noChangeArrowheads="1"/>
          </p:cNvSpPr>
          <p:nvPr userDrawn="1"/>
        </p:nvSpPr>
        <p:spPr bwMode="auto">
          <a:xfrm>
            <a:off x="-228600" y="6521450"/>
            <a:ext cx="10058400" cy="330200"/>
          </a:xfrm>
          <a:prstGeom prst="rect">
            <a:avLst/>
          </a:prstGeom>
          <a:solidFill>
            <a:schemeClr val="bg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600" b="1">
              <a:solidFill>
                <a:srgbClr val="000066"/>
              </a:solidFill>
              <a:latin typeface="Verdana" pitchFamily="34" charset="0"/>
            </a:endParaRPr>
          </a:p>
        </p:txBody>
      </p:sp>
      <p:sp>
        <p:nvSpPr>
          <p:cNvPr id="32778" name="Line 10"/>
          <p:cNvSpPr>
            <a:spLocks noChangeShapeType="1"/>
          </p:cNvSpPr>
          <p:nvPr userDrawn="1"/>
        </p:nvSpPr>
        <p:spPr bwMode="auto">
          <a:xfrm>
            <a:off x="0" y="762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600" b="1">
              <a:solidFill>
                <a:srgbClr val="000066"/>
              </a:solidFill>
              <a:latin typeface="Verdana" pitchFamily="34" charset="0"/>
            </a:endParaRPr>
          </a:p>
        </p:txBody>
      </p:sp>
      <p:sp>
        <p:nvSpPr>
          <p:cNvPr id="32786" name="Rectangle 18"/>
          <p:cNvSpPr>
            <a:spLocks noChangeArrowheads="1"/>
          </p:cNvSpPr>
          <p:nvPr userDrawn="1"/>
        </p:nvSpPr>
        <p:spPr bwMode="auto">
          <a:xfrm>
            <a:off x="-228600" y="-279400"/>
            <a:ext cx="10058400" cy="330200"/>
          </a:xfrm>
          <a:prstGeom prst="rect">
            <a:avLst/>
          </a:prstGeom>
          <a:solidFill>
            <a:schemeClr val="accent2"/>
          </a:solidFill>
          <a:ln w="9525">
            <a:solidFill>
              <a:schemeClr val="bg2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600" b="1">
              <a:solidFill>
                <a:srgbClr val="000066"/>
              </a:solidFill>
              <a:latin typeface="Verdana" pitchFamily="34" charset="0"/>
            </a:endParaRPr>
          </a:p>
        </p:txBody>
      </p:sp>
      <p:sp>
        <p:nvSpPr>
          <p:cNvPr id="32787" name="Line 19"/>
          <p:cNvSpPr>
            <a:spLocks noChangeShapeType="1"/>
          </p:cNvSpPr>
          <p:nvPr userDrawn="1"/>
        </p:nvSpPr>
        <p:spPr bwMode="auto">
          <a:xfrm>
            <a:off x="0" y="101600"/>
            <a:ext cx="9144000" cy="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50000"/>
              </a:spcBef>
              <a:spcAft>
                <a:spcPct val="0"/>
              </a:spcAft>
            </a:pPr>
            <a:endParaRPr lang="en-US" sz="1600" b="1">
              <a:solidFill>
                <a:srgbClr val="000066"/>
              </a:solidFill>
              <a:latin typeface="Verdana" pitchFamily="34" charset="0"/>
            </a:endParaRPr>
          </a:p>
        </p:txBody>
      </p:sp>
      <p:sp>
        <p:nvSpPr>
          <p:cNvPr id="17" name="Text Box 12"/>
          <p:cNvSpPr txBox="1">
            <a:spLocks noChangeArrowheads="1"/>
          </p:cNvSpPr>
          <p:nvPr userDrawn="1"/>
        </p:nvSpPr>
        <p:spPr bwMode="auto">
          <a:xfrm>
            <a:off x="3386660" y="6553200"/>
            <a:ext cx="339877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r>
              <a:rPr lang="en-US" sz="1000" i="1" dirty="0" smtClean="0">
                <a:solidFill>
                  <a:srgbClr val="FFFFFF"/>
                </a:solidFill>
                <a:latin typeface="Constantia" pitchFamily="18" charset="0"/>
              </a:rPr>
              <a:t>LSST 2015 DM </a:t>
            </a:r>
            <a:r>
              <a:rPr lang="en-US" sz="1000" i="1" dirty="0" err="1" smtClean="0">
                <a:solidFill>
                  <a:srgbClr val="FFFFFF"/>
                </a:solidFill>
                <a:latin typeface="Constantia" pitchFamily="18" charset="0"/>
              </a:rPr>
              <a:t>Bootcamp</a:t>
            </a:r>
            <a:r>
              <a:rPr lang="en-US" sz="1000" i="1" dirty="0" smtClean="0">
                <a:solidFill>
                  <a:srgbClr val="FFFFFF"/>
                </a:solidFill>
                <a:latin typeface="Constantia" pitchFamily="18" charset="0"/>
              </a:rPr>
              <a:t> • The Internet • October 5th, 2015</a:t>
            </a:r>
          </a:p>
        </p:txBody>
      </p:sp>
    </p:spTree>
    <p:extLst>
      <p:ext uri="{BB962C8B-B14F-4D97-AF65-F5344CB8AC3E}">
        <p14:creationId xmlns:p14="http://schemas.microsoft.com/office/powerpoint/2010/main" val="330512011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5113" r:id="rId1"/>
    <p:sldLayoutId id="2147485114" r:id="rId2"/>
    <p:sldLayoutId id="2147485115" r:id="rId3"/>
    <p:sldLayoutId id="2147485116" r:id="rId4"/>
    <p:sldLayoutId id="2147485117" r:id="rId5"/>
    <p:sldLayoutId id="2147485118" r:id="rId6"/>
    <p:sldLayoutId id="2147485119" r:id="rId7"/>
    <p:sldLayoutId id="2147485120" r:id="rId8"/>
    <p:sldLayoutId id="2147485121" r:id="rId9"/>
    <p:sldLayoutId id="2147485122" r:id="rId10"/>
    <p:sldLayoutId id="2147485123" r:id="rId11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fontAlgn="base">
        <a:spcBef>
          <a:spcPct val="0"/>
        </a:spcBef>
        <a:spcAft>
          <a:spcPct val="0"/>
        </a:spcAft>
        <a:defRPr sz="2800">
          <a:solidFill>
            <a:schemeClr val="hlink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800">
          <a:solidFill>
            <a:schemeClr val="hlink"/>
          </a:solidFill>
          <a:latin typeface="Calibri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800">
          <a:solidFill>
            <a:schemeClr val="hlink"/>
          </a:solidFill>
          <a:latin typeface="Calibri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800">
          <a:solidFill>
            <a:schemeClr val="hlink"/>
          </a:solidFill>
          <a:latin typeface="Calibri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800">
          <a:solidFill>
            <a:schemeClr val="hlink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800">
          <a:solidFill>
            <a:schemeClr val="hlink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800">
          <a:solidFill>
            <a:schemeClr val="hlink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800">
          <a:solidFill>
            <a:schemeClr val="hlink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800">
          <a:solidFill>
            <a:schemeClr val="hlink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660033"/>
        </a:buClr>
        <a:buSzPct val="80000"/>
        <a:buFont typeface="Wingdings" pitchFamily="2" charset="2"/>
        <a:buChar char="n"/>
        <a:defRPr sz="3200">
          <a:solidFill>
            <a:schemeClr val="accent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660033"/>
        </a:buClr>
        <a:buSzPct val="70000"/>
        <a:buFont typeface="Wingdings" pitchFamily="2" charset="2"/>
        <a:buChar char="n"/>
        <a:defRPr sz="2800">
          <a:solidFill>
            <a:schemeClr val="accent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itchFamily="2" charset="2"/>
        <a:buChar char="n"/>
        <a:defRPr sz="2400">
          <a:solidFill>
            <a:schemeClr val="accent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accent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000">
          <a:solidFill>
            <a:schemeClr val="accent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000">
          <a:solidFill>
            <a:schemeClr val="accent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000">
          <a:solidFill>
            <a:schemeClr val="accent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000">
          <a:solidFill>
            <a:schemeClr val="accent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tx2"/>
        </a:buClr>
        <a:buSzPct val="55000"/>
        <a:buFont typeface="Wingdings" pitchFamily="2" charset="2"/>
        <a:buChar char="n"/>
        <a:defRPr sz="2000">
          <a:solidFill>
            <a:schemeClr val="accent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6188357" cy="55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534399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424863" y="6400800"/>
            <a:ext cx="566737" cy="246221"/>
          </a:xfrm>
          <a:prstGeom prst="rect">
            <a:avLst/>
          </a:prstGeom>
          <a:noFill/>
        </p:spPr>
        <p:txBody>
          <a:bodyPr>
            <a:prstTxWarp prst="textNoShape">
              <a:avLst/>
            </a:prstTxWarp>
            <a:spAutoFit/>
          </a:bodyPr>
          <a:lstStyle/>
          <a:p>
            <a:pPr defTabSz="457200"/>
            <a:fld id="{A51F6B24-625B-6B48-B1AE-970688573CDB}" type="slidenum">
              <a:rPr lang="en-US" sz="1000">
                <a:solidFill>
                  <a:prstClr val="white"/>
                </a:solidFill>
                <a:latin typeface="Arial Narrow"/>
                <a:cs typeface="Arial Narrow"/>
              </a:rPr>
              <a:pPr defTabSz="457200"/>
              <a:t>‹#›</a:t>
            </a:fld>
            <a:endParaRPr lang="en-US" sz="1000" dirty="0">
              <a:solidFill>
                <a:prstClr val="white"/>
              </a:solidFill>
              <a:latin typeface="Arial Narrow"/>
              <a:cs typeface="Arial Narrow"/>
            </a:endParaRPr>
          </a:p>
        </p:txBody>
      </p:sp>
      <p:pic>
        <p:nvPicPr>
          <p:cNvPr id="6" name="Picture 5" descr="PPTlogo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086600" y="37785"/>
            <a:ext cx="2082800" cy="8004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90143" y="6400800"/>
            <a:ext cx="7039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LSST 2015 DM </a:t>
            </a:r>
            <a:r>
              <a:rPr lang="en-US" sz="1200" cap="all" dirty="0" err="1" smtClean="0">
                <a:solidFill>
                  <a:prstClr val="white"/>
                </a:solidFill>
                <a:latin typeface="Arial Narrow"/>
                <a:cs typeface="Arial Narrow"/>
              </a:rPr>
              <a:t>Bootcamp</a:t>
            </a:r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 | The Internet | October 5</a:t>
            </a:r>
            <a:r>
              <a:rPr lang="en-US" sz="1200" cap="all" baseline="30000" dirty="0" smtClean="0">
                <a:solidFill>
                  <a:prstClr val="white"/>
                </a:solidFill>
                <a:latin typeface="Arial Narrow"/>
                <a:cs typeface="Arial Narrow"/>
              </a:rPr>
              <a:t>th</a:t>
            </a:r>
            <a:r>
              <a:rPr lang="en-US" sz="1200" cap="all" dirty="0" smtClean="0">
                <a:solidFill>
                  <a:prstClr val="white"/>
                </a:solidFill>
                <a:latin typeface="Arial Narrow"/>
                <a:cs typeface="Arial Narrow"/>
              </a:rPr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33897356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25" r:id="rId1"/>
    <p:sldLayoutId id="2147485126" r:id="rId2"/>
    <p:sldLayoutId id="2147485127" r:id="rId3"/>
    <p:sldLayoutId id="2147485128" r:id="rId4"/>
    <p:sldLayoutId id="2147485129" r:id="rId5"/>
    <p:sldLayoutId id="2147485130" r:id="rId6"/>
    <p:sldLayoutId id="2147485131" r:id="rId7"/>
    <p:sldLayoutId id="2147485132" r:id="rId8"/>
    <p:sldLayoutId id="2147485133" r:id="rId9"/>
    <p:sldLayoutId id="2147485134" r:id="rId10"/>
    <p:sldLayoutId id="2147485135" r:id="rId11"/>
    <p:sldLayoutId id="2147485136" r:id="rId12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b="1" kern="1200">
          <a:solidFill>
            <a:srgbClr val="2284A4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−"/>
        <a:defRPr sz="24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Lucida Grande"/>
        <a:buChar char="-"/>
        <a:defRPr sz="18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/>
        <a:buChar char="•"/>
        <a:defRPr sz="16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4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image" Target="../media/image3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hyperlink" Target="http://ls.st/dpdd" TargetMode="External"/><Relationship Id="rId3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image" Target="../media/image15.wmf"/><Relationship Id="rId3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2.png"/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9.png"/><Relationship Id="rId5" Type="http://schemas.openxmlformats.org/officeDocument/2006/relationships/image" Target="../media/image45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37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35.png"/><Relationship Id="rId6" Type="http://schemas.openxmlformats.org/officeDocument/2006/relationships/image" Target="../media/image38.png"/><Relationship Id="rId1" Type="http://schemas.openxmlformats.org/officeDocument/2006/relationships/slideLayout" Target="../slideLayouts/slideLayout34.xml"/><Relationship Id="rId2" Type="http://schemas.openxmlformats.org/officeDocument/2006/relationships/image" Target="../media/image49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52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image" Target="../media/image52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5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38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ls.st/lse-163" TargetMode="External"/><Relationship Id="rId4" Type="http://schemas.openxmlformats.org/officeDocument/2006/relationships/hyperlink" Target="http://ls.st/ldm-148" TargetMode="External"/><Relationship Id="rId5" Type="http://schemas.openxmlformats.org/officeDocument/2006/relationships/hyperlink" Target="http://ls.st/ldm-151" TargetMode="External"/><Relationship Id="rId6" Type="http://schemas.openxmlformats.org/officeDocument/2006/relationships/hyperlink" Target="http://ls.st/ldm-152" TargetMode="External"/><Relationship Id="rId7" Type="http://schemas.openxmlformats.org/officeDocument/2006/relationships/hyperlink" Target="http://ls.st/ldm-153" TargetMode="External"/><Relationship Id="rId1" Type="http://schemas.openxmlformats.org/officeDocument/2006/relationships/slideLayout" Target="../slideLayouts/slideLayout38.xml"/><Relationship Id="rId2" Type="http://schemas.openxmlformats.org/officeDocument/2006/relationships/hyperlink" Target="http://arxiv.org/pdf/0805.2366.pdf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4" Type="http://schemas.openxmlformats.org/officeDocument/2006/relationships/image" Target="../media/image22.png"/><Relationship Id="rId5" Type="http://schemas.openxmlformats.org/officeDocument/2006/relationships/image" Target="../media/image23.wmf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72.xml"/><Relationship Id="rId2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304800"/>
            <a:ext cx="8610600" cy="3113162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accent2"/>
                </a:solidFill>
              </a:rPr>
              <a:t>LSST DM Overview:</a:t>
            </a:r>
            <a:r>
              <a:rPr lang="en-US" dirty="0" smtClean="0">
                <a:solidFill>
                  <a:schemeClr val="accent2"/>
                </a:solidFill>
              </a:rPr>
              <a:t/>
            </a:r>
            <a:br>
              <a:rPr lang="en-US" dirty="0" smtClean="0">
                <a:solidFill>
                  <a:schemeClr val="accent2"/>
                </a:solidFill>
              </a:rPr>
            </a:br>
            <a:r>
              <a:rPr lang="en-US" dirty="0" smtClean="0">
                <a:solidFill>
                  <a:schemeClr val="accent2"/>
                </a:solidFill>
              </a:rPr>
              <a:t>For and Beyond LSST</a:t>
            </a:r>
            <a:r>
              <a:rPr lang="en-US" dirty="0">
                <a:solidFill>
                  <a:schemeClr val="accent2"/>
                </a:solidFill>
              </a:rPr>
              <a:t/>
            </a:r>
            <a:br>
              <a:rPr lang="en-US" dirty="0">
                <a:solidFill>
                  <a:schemeClr val="accent2"/>
                </a:solidFill>
              </a:rPr>
            </a:br>
            <a:r>
              <a:rPr lang="en-US" sz="2000" dirty="0" smtClean="0">
                <a:solidFill>
                  <a:srgbClr val="2284A4"/>
                </a:solidFill>
              </a:rPr>
              <a:t/>
            </a:r>
            <a:br>
              <a:rPr lang="en-US" sz="2000" dirty="0" smtClean="0">
                <a:solidFill>
                  <a:srgbClr val="2284A4"/>
                </a:solidFill>
              </a:rPr>
            </a:br>
            <a:r>
              <a:rPr lang="en-US" sz="2200" i="1" dirty="0" smtClean="0">
                <a:solidFill>
                  <a:schemeClr val="tx2"/>
                </a:solidFill>
              </a:rPr>
              <a:t>Mario Juric</a:t>
            </a:r>
            <a:r>
              <a:rPr lang="en-US" sz="2200" b="1" i="1" dirty="0" smtClean="0">
                <a:solidFill>
                  <a:schemeClr val="tx2"/>
                </a:solidFill>
              </a:rPr>
              <a:t/>
            </a:r>
            <a:br>
              <a:rPr lang="en-US" sz="2200" b="1" i="1" dirty="0" smtClean="0">
                <a:solidFill>
                  <a:schemeClr val="tx2"/>
                </a:solidFill>
              </a:rPr>
            </a:br>
            <a:r>
              <a:rPr lang="en-US" sz="1400" b="0" i="1" dirty="0" smtClean="0">
                <a:solidFill>
                  <a:schemeClr val="tx2"/>
                </a:solidFill>
              </a:rPr>
              <a:t>LSST </a:t>
            </a:r>
            <a:r>
              <a:rPr lang="en-US" sz="1400" b="0" i="1" dirty="0" smtClean="0">
                <a:solidFill>
                  <a:schemeClr val="tx2"/>
                </a:solidFill>
              </a:rPr>
              <a:t>Data Management Project Scientist</a:t>
            </a:r>
            <a:r>
              <a:rPr lang="en-US" sz="2400" b="1" i="1" dirty="0" smtClean="0">
                <a:solidFill>
                  <a:schemeClr val="tx2"/>
                </a:solidFill>
              </a:rPr>
              <a:t/>
            </a:r>
            <a:br>
              <a:rPr lang="en-US" sz="2400" b="1" i="1" dirty="0" smtClean="0">
                <a:solidFill>
                  <a:schemeClr val="tx2"/>
                </a:solidFill>
              </a:rPr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/>
              <a:t/>
            </a:r>
            <a:br>
              <a:rPr lang="en-US" sz="1800" dirty="0"/>
            </a:br>
            <a:r>
              <a:rPr lang="en-US" sz="1800" dirty="0"/>
              <a:t/>
            </a:r>
            <a:br>
              <a:rPr lang="en-US" sz="1800" dirty="0"/>
            </a:br>
            <a:endParaRPr lang="en-US" sz="1800" b="0" i="1" dirty="0">
              <a:solidFill>
                <a:schemeClr val="accent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00200" y="6019800"/>
            <a:ext cx="3200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cap="all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/>
                <a:cs typeface="Arial Narrow"/>
              </a:rPr>
              <a:t>LSST DM </a:t>
            </a:r>
            <a:r>
              <a:rPr lang="en-US" sz="1600" cap="all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/>
                <a:cs typeface="Arial Narrow"/>
              </a:rPr>
              <a:t>Bootcamp</a:t>
            </a:r>
            <a:endParaRPr lang="en-US" sz="1600" cap="all" dirty="0">
              <a:solidFill>
                <a:prstClr val="black">
                  <a:lumMod val="65000"/>
                  <a:lumOff val="35000"/>
                </a:prstClr>
              </a:solidFill>
              <a:latin typeface="Arial Narrow"/>
              <a:cs typeface="Arial Narrow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00200" y="6301601"/>
            <a:ext cx="297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/>
                <a:cs typeface="Arial Narrow"/>
              </a:rPr>
              <a:t>October. 5</a:t>
            </a:r>
            <a:r>
              <a:rPr lang="en-US" sz="1200" baseline="300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/>
                <a:cs typeface="Arial Narrow"/>
              </a:rPr>
              <a:t>th</a:t>
            </a:r>
            <a:r>
              <a:rPr lang="en-US" sz="12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 Narrow"/>
                <a:cs typeface="Arial Narrow"/>
              </a:rPr>
              <a:t>, 2015</a:t>
            </a:r>
            <a:endParaRPr lang="en-US" sz="1200" dirty="0">
              <a:solidFill>
                <a:prstClr val="black">
                  <a:lumMod val="65000"/>
                  <a:lumOff val="35000"/>
                </a:prstClr>
              </a:solidFill>
              <a:latin typeface="Arial Narrow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105485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LSST </a:t>
            </a:r>
            <a:r>
              <a:rPr lang="en-US" dirty="0" smtClean="0"/>
              <a:t>Site (April 14</a:t>
            </a:r>
            <a:r>
              <a:rPr lang="en-US" baseline="30000" dirty="0" smtClean="0"/>
              <a:t>th</a:t>
            </a:r>
            <a:r>
              <a:rPr lang="en-US" dirty="0" smtClean="0"/>
              <a:t>, 2015)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1400"/>
            <a:ext cx="9144000" cy="4773114"/>
          </a:xfrm>
          <a:prstGeom prst="rect">
            <a:avLst/>
          </a:prstGeom>
          <a:ln w="12700" cap="sq" cmpd="sng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426626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LSST Observatory (</a:t>
            </a:r>
            <a:r>
              <a:rPr lang="en-US" dirty="0" err="1" smtClean="0"/>
              <a:t>cca</a:t>
            </a:r>
            <a:r>
              <a:rPr lang="en-US" dirty="0" smtClean="0"/>
              <a:t>. late ~2018)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41371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2632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6200"/>
            <a:ext cx="6188357" cy="557213"/>
          </a:xfrm>
        </p:spPr>
        <p:txBody>
          <a:bodyPr/>
          <a:lstStyle/>
          <a:p>
            <a:r>
              <a:rPr lang="en-US" dirty="0" smtClean="0"/>
              <a:t>Done!</a:t>
            </a:r>
            <a:endParaRPr lang="en-US" dirty="0"/>
          </a:p>
        </p:txBody>
      </p:sp>
      <p:pic>
        <p:nvPicPr>
          <p:cNvPr id="3" name="Picture 2" descr="p100055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690"/>
            <a:ext cx="9144000" cy="610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88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LSST Camera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737855"/>
              </p:ext>
            </p:extLst>
          </p:nvPr>
        </p:nvGraphicFramePr>
        <p:xfrm>
          <a:off x="6934200" y="5029201"/>
          <a:ext cx="1977658" cy="152399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13052"/>
                <a:gridCol w="864606"/>
              </a:tblGrid>
              <a:tr h="22596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Parameter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Value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Diameter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1.65 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2596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Length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3.7 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9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Weight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3000 kg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7491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F.P.</a:t>
                      </a:r>
                      <a:r>
                        <a:rPr lang="en-US" sz="1400" baseline="0" dirty="0" smtClean="0"/>
                        <a:t> </a:t>
                      </a:r>
                      <a:r>
                        <a:rPr lang="en-US" sz="1400" baseline="0" dirty="0" err="1" smtClean="0"/>
                        <a:t>Diam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634 mm</a:t>
                      </a:r>
                      <a:endParaRPr lang="en-US" sz="1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cxnSp>
        <p:nvCxnSpPr>
          <p:cNvPr id="44055" name="Straight Arrow Connector 18"/>
          <p:cNvCxnSpPr>
            <a:cxnSpLocks noChangeShapeType="1"/>
          </p:cNvCxnSpPr>
          <p:nvPr/>
        </p:nvCxnSpPr>
        <p:spPr bwMode="auto">
          <a:xfrm>
            <a:off x="1682750" y="3059113"/>
            <a:ext cx="41275" cy="3290887"/>
          </a:xfrm>
          <a:prstGeom prst="straightConnector1">
            <a:avLst/>
          </a:prstGeom>
          <a:noFill/>
          <a:ln w="9525">
            <a:solidFill>
              <a:srgbClr val="0033CC"/>
            </a:solidFill>
            <a:round/>
            <a:headEnd type="arrow" w="med" len="med"/>
            <a:tailEnd type="arrow" w="med" len="med"/>
          </a:ln>
        </p:spPr>
      </p:cxnSp>
      <p:sp>
        <p:nvSpPr>
          <p:cNvPr id="44056" name="TextBox 6"/>
          <p:cNvSpPr txBox="1">
            <a:spLocks noChangeArrowheads="1"/>
          </p:cNvSpPr>
          <p:nvPr/>
        </p:nvSpPr>
        <p:spPr bwMode="auto">
          <a:xfrm>
            <a:off x="1363663" y="4348163"/>
            <a:ext cx="741362" cy="585787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lIns="45720" rIns="45720" anchor="ctr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33CC"/>
                </a:solidFill>
                <a:latin typeface="Arial" charset="0"/>
                <a:ea typeface="ＭＳ Ｐゴシック" charset="-128"/>
              </a:rPr>
              <a:t>1.65 m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600">
                <a:solidFill>
                  <a:srgbClr val="0033CC"/>
                </a:solidFill>
                <a:latin typeface="Arial" charset="0"/>
                <a:ea typeface="ＭＳ Ｐゴシック" charset="-128"/>
              </a:rPr>
              <a:t>5’-5”</a:t>
            </a:r>
          </a:p>
        </p:txBody>
      </p:sp>
      <p:cxnSp>
        <p:nvCxnSpPr>
          <p:cNvPr id="44057" name="Straight Arrow Connector 18"/>
          <p:cNvCxnSpPr>
            <a:cxnSpLocks noChangeShapeType="1"/>
          </p:cNvCxnSpPr>
          <p:nvPr/>
        </p:nvCxnSpPr>
        <p:spPr bwMode="auto">
          <a:xfrm rot="10800000">
            <a:off x="192088" y="6343650"/>
            <a:ext cx="3635375" cy="1588"/>
          </a:xfrm>
          <a:prstGeom prst="straightConnector1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</p:spPr>
      </p:cxnSp>
      <p:cxnSp>
        <p:nvCxnSpPr>
          <p:cNvPr id="44058" name="Straight Arrow Connector 18"/>
          <p:cNvCxnSpPr>
            <a:cxnSpLocks noChangeShapeType="1"/>
          </p:cNvCxnSpPr>
          <p:nvPr/>
        </p:nvCxnSpPr>
        <p:spPr bwMode="auto">
          <a:xfrm rot="10800000">
            <a:off x="468313" y="3081338"/>
            <a:ext cx="2232025" cy="1587"/>
          </a:xfrm>
          <a:prstGeom prst="straightConnector1">
            <a:avLst/>
          </a:prstGeom>
          <a:noFill/>
          <a:ln w="9525">
            <a:solidFill>
              <a:srgbClr val="0033CC"/>
            </a:solidFill>
            <a:round/>
            <a:headEnd/>
            <a:tailEnd/>
          </a:ln>
        </p:spPr>
      </p:cxnSp>
      <p:sp>
        <p:nvSpPr>
          <p:cNvPr id="44059" name="Rectangle 3"/>
          <p:cNvSpPr>
            <a:spLocks noChangeArrowheads="1"/>
          </p:cNvSpPr>
          <p:nvPr/>
        </p:nvSpPr>
        <p:spPr bwMode="auto">
          <a:xfrm>
            <a:off x="-152400" y="762000"/>
            <a:ext cx="3679825" cy="191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742950" lvl="1" indent="-285750" fontAlgn="base">
              <a:spcBef>
                <a:spcPts val="200"/>
              </a:spcBef>
              <a:spcAft>
                <a:spcPts val="200"/>
              </a:spcAft>
              <a:buFontTx/>
              <a:buChar char="–"/>
            </a:pPr>
            <a:r>
              <a:rPr lang="en-US" b="1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3.2 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ea typeface="ＭＳ Ｐゴシック" charset="-128"/>
              </a:rPr>
              <a:t>Gigapixels</a:t>
            </a:r>
            <a:endParaRPr lang="en-US" b="1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  <a:p>
            <a:pPr marL="742950" lvl="1" indent="-285750" fontAlgn="base">
              <a:spcBef>
                <a:spcPts val="200"/>
              </a:spcBef>
              <a:spcAft>
                <a:spcPts val="200"/>
              </a:spcAft>
              <a:buFontTx/>
              <a:buChar char="–"/>
            </a:pPr>
            <a:r>
              <a:rPr lang="en-US" b="1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0.2 </a:t>
            </a:r>
            <a:r>
              <a:rPr lang="en-US" b="1" dirty="0" err="1">
                <a:solidFill>
                  <a:srgbClr val="000000"/>
                </a:solidFill>
                <a:latin typeface="Arial" charset="0"/>
                <a:ea typeface="ＭＳ Ｐゴシック" charset="-128"/>
              </a:rPr>
              <a:t>arcsec</a:t>
            </a:r>
            <a:r>
              <a:rPr lang="en-US" b="1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 pixels</a:t>
            </a:r>
          </a:p>
          <a:p>
            <a:pPr marL="742950" lvl="1" indent="-285750" fontAlgn="base">
              <a:spcBef>
                <a:spcPts val="200"/>
              </a:spcBef>
              <a:spcAft>
                <a:spcPts val="200"/>
              </a:spcAft>
              <a:buFontTx/>
              <a:buChar char="–"/>
            </a:pPr>
            <a:r>
              <a:rPr lang="en-US" b="1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9.6 square degree FOV</a:t>
            </a:r>
          </a:p>
          <a:p>
            <a:pPr marL="742950" lvl="1" indent="-285750" fontAlgn="base">
              <a:spcBef>
                <a:spcPts val="200"/>
              </a:spcBef>
              <a:spcAft>
                <a:spcPts val="200"/>
              </a:spcAft>
              <a:buFontTx/>
              <a:buChar char="–"/>
            </a:pPr>
            <a:r>
              <a:rPr lang="en-US" b="1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2 second readout</a:t>
            </a:r>
          </a:p>
          <a:p>
            <a:pPr marL="742950" lvl="1" indent="-285750" fontAlgn="base">
              <a:spcBef>
                <a:spcPts val="200"/>
              </a:spcBef>
              <a:spcAft>
                <a:spcPts val="200"/>
              </a:spcAft>
              <a:buFontTx/>
              <a:buChar char="–"/>
            </a:pPr>
            <a:r>
              <a:rPr lang="en-US" b="1" dirty="0">
                <a:solidFill>
                  <a:srgbClr val="000000"/>
                </a:solidFill>
                <a:latin typeface="Arial" charset="0"/>
                <a:ea typeface="ＭＳ Ｐゴシック" charset="-128"/>
              </a:rPr>
              <a:t>6 filters</a:t>
            </a:r>
          </a:p>
          <a:p>
            <a:pPr marL="347663" indent="-347663" fontAlgn="base">
              <a:spcBef>
                <a:spcPts val="200"/>
              </a:spcBef>
              <a:spcAft>
                <a:spcPts val="200"/>
              </a:spcAft>
            </a:pPr>
            <a:endParaRPr lang="en-US" sz="2000" b="1" dirty="0">
              <a:solidFill>
                <a:srgbClr val="000000"/>
              </a:solidFill>
              <a:latin typeface="Arial" charset="0"/>
              <a:ea typeface="ＭＳ Ｐゴシック" charset="-128"/>
            </a:endParaRPr>
          </a:p>
        </p:txBody>
      </p:sp>
      <p:pic>
        <p:nvPicPr>
          <p:cNvPr id="44060" name="Content Placeholder 9" descr="CamAssy2010-08-06ARen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27" t="7877" r="8563" b="6979"/>
          <a:stretch>
            <a:fillRect/>
          </a:stretch>
        </p:blipFill>
        <p:spPr bwMode="auto">
          <a:xfrm>
            <a:off x="2049463" y="668338"/>
            <a:ext cx="6592887" cy="582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61" name="Content Placeholder 9" descr="CamAssy2010-08-06ARen.JPG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044" t="39420" r="76700" b="6979"/>
          <a:stretch>
            <a:fillRect/>
          </a:stretch>
        </p:blipFill>
        <p:spPr bwMode="auto">
          <a:xfrm>
            <a:off x="163513" y="3063875"/>
            <a:ext cx="1335087" cy="331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0633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199" y="1828800"/>
            <a:ext cx="8229601" cy="4190999"/>
          </a:xfrm>
        </p:spPr>
        <p:txBody>
          <a:bodyPr/>
          <a:lstStyle/>
          <a:p>
            <a:pPr marL="0" indent="0" algn="ctr">
              <a:buNone/>
            </a:pPr>
            <a:r>
              <a:rPr lang="en-US" sz="4800" i="1" dirty="0" smtClean="0"/>
              <a:t>LSST Imaging: ~5 PB/</a:t>
            </a:r>
            <a:r>
              <a:rPr lang="en-US" sz="4800" i="1" dirty="0" err="1" smtClean="0"/>
              <a:t>yr</a:t>
            </a:r>
            <a:endParaRPr lang="en-US" sz="4800" i="1" dirty="0" smtClean="0"/>
          </a:p>
          <a:p>
            <a:pPr marL="0" indent="0" algn="ctr">
              <a:buNone/>
            </a:pPr>
            <a:endParaRPr lang="en-US" sz="4800" i="1" dirty="0">
              <a:solidFill>
                <a:srgbClr val="C0504D"/>
              </a:solidFill>
            </a:endParaRPr>
          </a:p>
          <a:p>
            <a:pPr marL="0" indent="0" algn="ctr">
              <a:buNone/>
            </a:pPr>
            <a:r>
              <a:rPr lang="en-US" sz="4000" i="1" dirty="0" smtClean="0">
                <a:solidFill>
                  <a:srgbClr val="C0504D"/>
                </a:solidFill>
              </a:rPr>
              <a:t>(~5 </a:t>
            </a:r>
            <a:r>
              <a:rPr lang="en-US" sz="4000" b="1" i="1" u="sng" dirty="0" smtClean="0">
                <a:solidFill>
                  <a:srgbClr val="C0504D"/>
                </a:solidFill>
              </a:rPr>
              <a:t>expensive, information rich</a:t>
            </a:r>
            <a:r>
              <a:rPr lang="en-US" sz="4000" i="1" dirty="0" smtClean="0">
                <a:solidFill>
                  <a:srgbClr val="C0504D"/>
                </a:solidFill>
              </a:rPr>
              <a:t> PB/</a:t>
            </a:r>
            <a:r>
              <a:rPr lang="en-US" sz="4000" i="1" dirty="0" err="1" smtClean="0">
                <a:solidFill>
                  <a:srgbClr val="C0504D"/>
                </a:solidFill>
              </a:rPr>
              <a:t>yr</a:t>
            </a:r>
            <a:r>
              <a:rPr lang="en-US" sz="4000" i="1" dirty="0" smtClean="0">
                <a:solidFill>
                  <a:srgbClr val="C0504D"/>
                </a:solidFill>
              </a:rPr>
              <a:t>)</a:t>
            </a:r>
            <a:endParaRPr lang="en-US" sz="4000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163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7199" y="1828800"/>
            <a:ext cx="8229601" cy="4190999"/>
          </a:xfrm>
        </p:spPr>
        <p:txBody>
          <a:bodyPr/>
          <a:lstStyle/>
          <a:p>
            <a:pPr marL="0" indent="0" algn="ctr">
              <a:buNone/>
            </a:pPr>
            <a:r>
              <a:rPr lang="en-US" sz="3600" b="1" i="1" dirty="0" smtClean="0"/>
              <a:t>LSST’s #1 Challenge:</a:t>
            </a:r>
          </a:p>
          <a:p>
            <a:pPr marL="0" indent="0" algn="ctr">
              <a:buNone/>
            </a:pPr>
            <a:endParaRPr lang="en-US" sz="3600" i="1" dirty="0">
              <a:solidFill>
                <a:srgbClr val="C0504D"/>
              </a:solidFill>
            </a:endParaRPr>
          </a:p>
          <a:p>
            <a:pPr marL="0" indent="0" algn="ctr">
              <a:buNone/>
            </a:pPr>
            <a:r>
              <a:rPr lang="en-US" sz="3600" i="1" dirty="0" smtClean="0">
                <a:solidFill>
                  <a:srgbClr val="C0504D"/>
                </a:solidFill>
              </a:rPr>
              <a:t>Processing the Data in a way that Enables Science</a:t>
            </a:r>
            <a:endParaRPr lang="en-US" sz="3600" i="1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49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-838200" y="2057400"/>
            <a:ext cx="11049000" cy="762000"/>
          </a:xfrm>
          <a:prstGeom prst="rect">
            <a:avLst/>
          </a:prstGeom>
          <a:solidFill>
            <a:schemeClr val="bg2"/>
          </a:solidFill>
          <a:ln w="0" cap="flat">
            <a:solidFill>
              <a:srgbClr val="5293A5"/>
            </a:solidFill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6858000" cy="557213"/>
          </a:xfrm>
        </p:spPr>
        <p:txBody>
          <a:bodyPr/>
          <a:lstStyle/>
          <a:p>
            <a:r>
              <a:rPr lang="en-US" dirty="0" smtClean="0"/>
              <a:t>Catalogs: Extracting Information from the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65509" y="2219980"/>
            <a:ext cx="46686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Model</a:t>
            </a:r>
            <a:r>
              <a:rPr lang="en-US" sz="2800" dirty="0" smtClean="0"/>
              <a:t>     </a:t>
            </a:r>
            <a:r>
              <a:rPr lang="en-US" sz="2800" i="1" dirty="0" smtClean="0">
                <a:sym typeface="Wingdings"/>
              </a:rPr>
              <a:t> inference –</a:t>
            </a:r>
            <a:r>
              <a:rPr lang="en-US" sz="2800" dirty="0" smtClean="0">
                <a:sym typeface="Wingdings"/>
              </a:rPr>
              <a:t>     </a:t>
            </a:r>
            <a:r>
              <a:rPr lang="en-US" sz="2800" b="1" dirty="0" smtClean="0">
                <a:solidFill>
                  <a:srgbClr val="1F497D"/>
                </a:solidFill>
                <a:sym typeface="Wingdings"/>
              </a:rPr>
              <a:t>Data</a:t>
            </a:r>
            <a:endParaRPr lang="en-US" sz="2800" b="1" dirty="0">
              <a:solidFill>
                <a:srgbClr val="1F497D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5943600" y="1066800"/>
            <a:ext cx="3048000" cy="1109276"/>
            <a:chOff x="5943600" y="1066800"/>
            <a:chExt cx="3048000" cy="110927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041" t="8450" r="76990" b="64027"/>
            <a:stretch/>
          </p:blipFill>
          <p:spPr>
            <a:xfrm>
              <a:off x="6400800" y="1066800"/>
              <a:ext cx="863079" cy="88067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041" t="8450" r="76990" b="64027"/>
            <a:stretch/>
          </p:blipFill>
          <p:spPr>
            <a:xfrm>
              <a:off x="6172200" y="1143000"/>
              <a:ext cx="863079" cy="88067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rcRect l="4041" t="8450" r="76990" b="64027"/>
            <a:stretch/>
          </p:blipFill>
          <p:spPr>
            <a:xfrm>
              <a:off x="5943600" y="1295400"/>
              <a:ext cx="863079" cy="880676"/>
            </a:xfrm>
            <a:prstGeom prst="rect">
              <a:avLst/>
            </a:prstGeom>
          </p:spPr>
        </p:pic>
        <p:sp>
          <p:nvSpPr>
            <p:cNvPr id="16" name="Rectangle 15"/>
            <p:cNvSpPr/>
            <p:nvPr/>
          </p:nvSpPr>
          <p:spPr>
            <a:xfrm>
              <a:off x="7543800" y="1072545"/>
              <a:ext cx="14478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 smtClean="0"/>
                <a:t>And metadata!</a:t>
              </a:r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-838200" y="2667000"/>
            <a:ext cx="11049000" cy="1082020"/>
            <a:chOff x="-838200" y="2667000"/>
            <a:chExt cx="11049000" cy="1082020"/>
          </a:xfrm>
        </p:grpSpPr>
        <p:grpSp>
          <p:nvGrpSpPr>
            <p:cNvPr id="33" name="Group 32"/>
            <p:cNvGrpSpPr/>
            <p:nvPr/>
          </p:nvGrpSpPr>
          <p:grpSpPr>
            <a:xfrm>
              <a:off x="-838200" y="2971800"/>
              <a:ext cx="11049000" cy="777220"/>
              <a:chOff x="-838200" y="2971800"/>
              <a:chExt cx="11049000" cy="777220"/>
            </a:xfrm>
          </p:grpSpPr>
          <p:sp>
            <p:nvSpPr>
              <p:cNvPr id="29" name="Rectangle 28"/>
              <p:cNvSpPr/>
              <p:nvPr/>
            </p:nvSpPr>
            <p:spPr>
              <a:xfrm>
                <a:off x="-838200" y="2971800"/>
                <a:ext cx="11049000" cy="762000"/>
              </a:xfrm>
              <a:prstGeom prst="rect">
                <a:avLst/>
              </a:prstGeom>
              <a:solidFill>
                <a:schemeClr val="bg2"/>
              </a:solidFill>
              <a:ln w="0" cap="flat">
                <a:solidFill>
                  <a:srgbClr val="5293A5"/>
                </a:solidFill>
                <a:round/>
              </a:ln>
              <a:effectLst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2932" y="3225800"/>
                <a:ext cx="916726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b="1" dirty="0" smtClean="0">
                    <a:solidFill>
                      <a:srgbClr val="1F497D"/>
                    </a:solidFill>
                  </a:rPr>
                  <a:t>Model</a:t>
                </a:r>
                <a:r>
                  <a:rPr lang="en-US" sz="2800" dirty="0" smtClean="0"/>
                  <a:t>    </a:t>
                </a:r>
                <a:r>
                  <a:rPr lang="en-US" sz="2800" i="1" dirty="0" smtClean="0">
                    <a:sym typeface="Wingdings"/>
                  </a:rPr>
                  <a:t> inference –</a:t>
                </a:r>
                <a:r>
                  <a:rPr lang="en-US" sz="2800" dirty="0" smtClean="0">
                    <a:sym typeface="Wingdings"/>
                  </a:rPr>
                  <a:t>   </a:t>
                </a:r>
                <a:r>
                  <a:rPr lang="en-US" sz="2800" b="1" dirty="0" smtClean="0">
                    <a:solidFill>
                      <a:srgbClr val="1F497D"/>
                    </a:solidFill>
                    <a:sym typeface="Wingdings"/>
                  </a:rPr>
                  <a:t>Catalog</a:t>
                </a:r>
                <a:r>
                  <a:rPr lang="en-US" sz="2800" dirty="0" smtClean="0">
                    <a:sym typeface="Wingdings"/>
                  </a:rPr>
                  <a:t>     Data Processing –   </a:t>
                </a:r>
                <a:r>
                  <a:rPr lang="en-US" sz="2800" b="1" dirty="0" smtClean="0">
                    <a:solidFill>
                      <a:srgbClr val="1F497D"/>
                    </a:solidFill>
                    <a:sym typeface="Wingdings"/>
                  </a:rPr>
                  <a:t>Data</a:t>
                </a:r>
                <a:endParaRPr lang="en-US" sz="2800" b="1" dirty="0">
                  <a:solidFill>
                    <a:srgbClr val="1F497D"/>
                  </a:solidFill>
                </a:endParaRPr>
              </a:p>
            </p:txBody>
          </p:sp>
        </p:grpSp>
        <p:cxnSp>
          <p:nvCxnSpPr>
            <p:cNvPr id="5" name="Straight Connector 4"/>
            <p:cNvCxnSpPr/>
            <p:nvPr/>
          </p:nvCxnSpPr>
          <p:spPr>
            <a:xfrm flipH="1">
              <a:off x="1600200" y="2667000"/>
              <a:ext cx="2057400" cy="609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867400" y="2730500"/>
              <a:ext cx="2286000" cy="60960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1257300" y="2006600"/>
            <a:ext cx="6604000" cy="661432"/>
            <a:chOff x="1257300" y="2006600"/>
            <a:chExt cx="6604000" cy="661432"/>
          </a:xfrm>
        </p:grpSpPr>
        <p:sp>
          <p:nvSpPr>
            <p:cNvPr id="20" name="Rectangle 19"/>
            <p:cNvSpPr/>
            <p:nvPr/>
          </p:nvSpPr>
          <p:spPr>
            <a:xfrm>
              <a:off x="6964512" y="2298700"/>
              <a:ext cx="896788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i="1" dirty="0" smtClean="0">
                  <a:solidFill>
                    <a:srgbClr val="800000"/>
                  </a:solidFill>
                </a:rPr>
                <a:t>Project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57300" y="2298700"/>
              <a:ext cx="110902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i="1" dirty="0" smtClean="0">
                  <a:solidFill>
                    <a:srgbClr val="800000"/>
                  </a:solidFill>
                </a:rPr>
                <a:t>Scientists</a:t>
              </a: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4211662" y="2006600"/>
              <a:ext cx="1109023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i="1" dirty="0" smtClean="0">
                  <a:solidFill>
                    <a:srgbClr val="800000"/>
                  </a:solidFill>
                </a:rPr>
                <a:t>Scientists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52400" y="2971800"/>
            <a:ext cx="8991600" cy="382032"/>
            <a:chOff x="152400" y="2971800"/>
            <a:chExt cx="8991600" cy="382032"/>
          </a:xfrm>
        </p:grpSpPr>
        <p:sp>
          <p:nvSpPr>
            <p:cNvPr id="22" name="Rectangle 21"/>
            <p:cNvSpPr/>
            <p:nvPr/>
          </p:nvSpPr>
          <p:spPr>
            <a:xfrm>
              <a:off x="152400" y="2984500"/>
              <a:ext cx="10695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800000"/>
                  </a:solidFill>
                </a:rPr>
                <a:t>Scientists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886200" y="2983468"/>
              <a:ext cx="85151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800000"/>
                  </a:solidFill>
                </a:rPr>
                <a:t>Project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158885" y="2971800"/>
              <a:ext cx="85151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800000"/>
                  </a:solidFill>
                </a:rPr>
                <a:t>Project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8292485" y="2971800"/>
              <a:ext cx="851515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800000"/>
                  </a:solidFill>
                </a:rPr>
                <a:t>Project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07076" y="2971800"/>
              <a:ext cx="1069524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/>
              <a:r>
                <a:rPr lang="en-US" dirty="0" smtClean="0">
                  <a:solidFill>
                    <a:srgbClr val="800000"/>
                  </a:solidFill>
                </a:rPr>
                <a:t>Scientists</a:t>
              </a:r>
            </a:p>
          </p:txBody>
        </p:sp>
      </p:grpSp>
      <p:sp>
        <p:nvSpPr>
          <p:cNvPr id="30" name="Rectangular Callout 29"/>
          <p:cNvSpPr/>
          <p:nvPr/>
        </p:nvSpPr>
        <p:spPr>
          <a:xfrm>
            <a:off x="457200" y="990600"/>
            <a:ext cx="3733800" cy="761999"/>
          </a:xfrm>
          <a:prstGeom prst="wedgeRectCallout">
            <a:avLst>
              <a:gd name="adj1" fmla="val 48081"/>
              <a:gd name="adj2" fmla="val 135246"/>
            </a:avLst>
          </a:prstGeom>
          <a:solidFill>
            <a:srgbClr val="5293A5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Computationally (and cognitively) expensive</a:t>
            </a:r>
            <a:r>
              <a:rPr lang="en-US" dirty="0" smtClean="0"/>
              <a:t>, science</a:t>
            </a:r>
            <a:r>
              <a:rPr lang="en-US" dirty="0"/>
              <a:t>-case </a:t>
            </a:r>
            <a:r>
              <a:rPr lang="en-US" dirty="0" err="1"/>
              <a:t>speciific</a:t>
            </a:r>
            <a:endParaRPr lang="en-US" dirty="0"/>
          </a:p>
        </p:txBody>
      </p:sp>
      <p:sp>
        <p:nvSpPr>
          <p:cNvPr id="31" name="Rectangular Callout 30"/>
          <p:cNvSpPr/>
          <p:nvPr/>
        </p:nvSpPr>
        <p:spPr>
          <a:xfrm>
            <a:off x="685800" y="4419600"/>
            <a:ext cx="3352800" cy="990600"/>
          </a:xfrm>
          <a:prstGeom prst="wedgeRectCallout">
            <a:avLst>
              <a:gd name="adj1" fmla="val 10418"/>
              <a:gd name="adj2" fmla="val -128344"/>
            </a:avLst>
          </a:prstGeom>
          <a:solidFill>
            <a:srgbClr val="5293A5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Computationally </a:t>
            </a:r>
            <a:r>
              <a:rPr lang="en-US" dirty="0" smtClean="0"/>
              <a:t>cheaper,</a:t>
            </a:r>
            <a:br>
              <a:rPr lang="en-US" dirty="0" smtClean="0"/>
            </a:br>
            <a:r>
              <a:rPr lang="en-US" dirty="0" smtClean="0"/>
              <a:t>Easier to understand,</a:t>
            </a:r>
            <a:br>
              <a:rPr lang="en-US" dirty="0" smtClean="0"/>
            </a:br>
            <a:r>
              <a:rPr lang="en-US" dirty="0" smtClean="0"/>
              <a:t>Science</a:t>
            </a:r>
            <a:r>
              <a:rPr lang="en-US" dirty="0"/>
              <a:t>-case </a:t>
            </a:r>
            <a:r>
              <a:rPr lang="en-US" dirty="0" err="1"/>
              <a:t>speciific</a:t>
            </a:r>
            <a:endParaRPr lang="en-US" dirty="0"/>
          </a:p>
        </p:txBody>
      </p:sp>
      <p:sp>
        <p:nvSpPr>
          <p:cNvPr id="32" name="Rectangular Callout 31"/>
          <p:cNvSpPr/>
          <p:nvPr/>
        </p:nvSpPr>
        <p:spPr>
          <a:xfrm>
            <a:off x="5029200" y="4114800"/>
            <a:ext cx="4038600" cy="2133600"/>
          </a:xfrm>
          <a:prstGeom prst="wedgeRectCallout">
            <a:avLst>
              <a:gd name="adj1" fmla="val -15033"/>
              <a:gd name="adj2" fmla="val -70468"/>
            </a:avLst>
          </a:prstGeom>
          <a:solidFill>
            <a:srgbClr val="5293A5"/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/>
              <a:buChar char="•"/>
            </a:pPr>
            <a:r>
              <a:rPr lang="en-US" dirty="0"/>
              <a:t>Computationally expensive, general</a:t>
            </a:r>
          </a:p>
          <a:p>
            <a:pPr marL="285750" indent="-285750">
              <a:buFont typeface="Arial"/>
              <a:buChar char="•"/>
            </a:pPr>
            <a:r>
              <a:rPr lang="en-US" dirty="0" err="1"/>
              <a:t>Reprojection</a:t>
            </a:r>
            <a:r>
              <a:rPr lang="en-US" dirty="0"/>
              <a:t>; may or may not involve compression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Almost always introduces some information loss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Data Processing == Instrumental Calibration + Measurement</a:t>
            </a:r>
          </a:p>
        </p:txBody>
      </p:sp>
    </p:spTree>
    <p:extLst>
      <p:ext uri="{BB962C8B-B14F-4D97-AF65-F5344CB8AC3E}">
        <p14:creationId xmlns:p14="http://schemas.microsoft.com/office/powerpoint/2010/main" val="2186101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Guiding Principles for LSST Products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914400"/>
            <a:ext cx="8229601" cy="5134639"/>
          </a:xfrm>
        </p:spPr>
        <p:txBody>
          <a:bodyPr/>
          <a:lstStyle/>
          <a:p>
            <a:r>
              <a:rPr lang="en-US" sz="2000" dirty="0"/>
              <a:t>T</a:t>
            </a:r>
            <a:r>
              <a:rPr lang="en-US" sz="2000" dirty="0" smtClean="0"/>
              <a:t>here are virtually infinite options on what quantities one can measure on images</a:t>
            </a:r>
          </a:p>
          <a:p>
            <a:r>
              <a:rPr lang="en-US" sz="2000" dirty="0" smtClean="0"/>
              <a:t>But if catalog generation is understood as a </a:t>
            </a:r>
            <a:r>
              <a:rPr lang="en-US" sz="2000" i="1" u="sng" dirty="0" smtClean="0"/>
              <a:t>(generalized) cost reduction tool</a:t>
            </a:r>
            <a:r>
              <a:rPr lang="en-US" sz="2000" dirty="0" smtClean="0"/>
              <a:t>, the guiding principles become easier to define</a:t>
            </a:r>
          </a:p>
          <a:p>
            <a:endParaRPr lang="en-US" sz="2000" dirty="0" smtClean="0"/>
          </a:p>
          <a:p>
            <a:r>
              <a:rPr lang="en-US" sz="2000" dirty="0" smtClean="0"/>
              <a:t>Defining principles for the LSST data products:</a:t>
            </a:r>
            <a:br>
              <a:rPr lang="en-US" sz="2000" dirty="0" smtClean="0"/>
            </a:br>
            <a:endParaRPr lang="en-US" sz="2000" b="1" dirty="0" smtClean="0">
              <a:solidFill>
                <a:srgbClr val="C0504D"/>
              </a:solidFill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solidFill>
                  <a:srgbClr val="C0504D"/>
                </a:solidFill>
              </a:rPr>
              <a:t>Maximize science enabled by the catalogs</a:t>
            </a:r>
            <a:endParaRPr lang="en-US" b="1" dirty="0">
              <a:solidFill>
                <a:srgbClr val="C0504D"/>
              </a:solidFill>
            </a:endParaRPr>
          </a:p>
          <a:p>
            <a:pPr lvl="2"/>
            <a:r>
              <a:rPr lang="en-US" sz="2000" dirty="0"/>
              <a:t>Working with images takes time and resources; a large fraction of LSST science cases should be enabled by just the catalog.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b="1" dirty="0" smtClean="0">
                <a:solidFill>
                  <a:srgbClr val="C0504D"/>
                </a:solidFill>
              </a:rPr>
              <a:t>Minimize information loss</a:t>
            </a:r>
          </a:p>
          <a:p>
            <a:pPr lvl="2"/>
            <a:r>
              <a:rPr lang="en-US" sz="2000" dirty="0" smtClean="0"/>
              <a:t>Provide (as much as possible) estimates of likelihood surfaces, not just single point estimators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b="1" dirty="0" smtClean="0">
                <a:solidFill>
                  <a:schemeClr val="accent2"/>
                </a:solidFill>
              </a:rPr>
              <a:t>Provide and document the transformation (the software)</a:t>
            </a:r>
          </a:p>
        </p:txBody>
      </p:sp>
    </p:spTree>
    <p:extLst>
      <p:ext uri="{BB962C8B-B14F-4D97-AF65-F5344CB8AC3E}">
        <p14:creationId xmlns:p14="http://schemas.microsoft.com/office/powerpoint/2010/main" val="193884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086600" cy="557213"/>
          </a:xfrm>
        </p:spPr>
        <p:txBody>
          <a:bodyPr/>
          <a:lstStyle/>
          <a:p>
            <a:r>
              <a:rPr lang="en-US" dirty="0" smtClean="0"/>
              <a:t>The DPDD Captures the Outcome of this Thinking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60192" y="1086985"/>
            <a:ext cx="3306370" cy="4647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r>
              <a:rPr lang="en-US" b="1" dirty="0" smtClean="0">
                <a:solidFill>
                  <a:schemeClr val="tx2"/>
                </a:solidFill>
              </a:rPr>
              <a:t>LSST Data Products Definition Document</a:t>
            </a:r>
          </a:p>
          <a:p>
            <a:endParaRPr lang="en-US" dirty="0"/>
          </a:p>
          <a:p>
            <a:r>
              <a:rPr lang="en-US" sz="1600" dirty="0" smtClean="0"/>
              <a:t>A document giving a high-level description of LSST data products.</a:t>
            </a:r>
            <a:endParaRPr lang="en-US" sz="1600" dirty="0" smtClean="0">
              <a:solidFill>
                <a:schemeClr val="accent2"/>
              </a:solidFill>
            </a:endParaRPr>
          </a:p>
          <a:p>
            <a:endParaRPr lang="en-US" sz="1600" dirty="0">
              <a:solidFill>
                <a:schemeClr val="accent2"/>
              </a:solidFill>
            </a:endParaRPr>
          </a:p>
          <a:p>
            <a:r>
              <a:rPr lang="en-US" sz="1600" b="1" dirty="0" smtClean="0">
                <a:hlinkClick r:id="rId2"/>
              </a:rPr>
              <a:t>http://ls.st/dpdd</a:t>
            </a:r>
            <a:endParaRPr lang="en-US" sz="1600" b="1" dirty="0" smtClean="0"/>
          </a:p>
          <a:p>
            <a:endParaRPr lang="en-US" sz="1600" dirty="0">
              <a:solidFill>
                <a:schemeClr val="accent2"/>
              </a:solidFill>
            </a:endParaRPr>
          </a:p>
          <a:p>
            <a:endParaRPr lang="en-US" sz="1600" dirty="0" smtClean="0">
              <a:solidFill>
                <a:schemeClr val="accent2"/>
              </a:solidFill>
            </a:endParaRPr>
          </a:p>
          <a:p>
            <a:r>
              <a:rPr lang="en-US" sz="1600" b="1" dirty="0" smtClean="0">
                <a:solidFill>
                  <a:schemeClr val="accent2"/>
                </a:solidFill>
              </a:rPr>
              <a:t>Level 1 Data Products:</a:t>
            </a:r>
            <a:r>
              <a:rPr lang="en-US" sz="1600" dirty="0" smtClean="0"/>
              <a:t> Section 4.</a:t>
            </a:r>
          </a:p>
          <a:p>
            <a:endParaRPr lang="en-US" sz="1600" dirty="0" smtClean="0"/>
          </a:p>
          <a:p>
            <a:r>
              <a:rPr lang="en-US" sz="1600" b="1" dirty="0">
                <a:solidFill>
                  <a:schemeClr val="accent2"/>
                </a:solidFill>
              </a:rPr>
              <a:t>Level </a:t>
            </a:r>
            <a:r>
              <a:rPr lang="en-US" sz="1600" b="1" dirty="0" smtClean="0">
                <a:solidFill>
                  <a:schemeClr val="accent2"/>
                </a:solidFill>
              </a:rPr>
              <a:t>2 </a:t>
            </a:r>
            <a:r>
              <a:rPr lang="en-US" sz="1600" b="1" dirty="0">
                <a:solidFill>
                  <a:schemeClr val="accent2"/>
                </a:solidFill>
              </a:rPr>
              <a:t>Data Products:</a:t>
            </a:r>
            <a:r>
              <a:rPr lang="en-US" sz="1600" dirty="0"/>
              <a:t> Section </a:t>
            </a:r>
            <a:r>
              <a:rPr lang="en-US" sz="1600" dirty="0" smtClean="0"/>
              <a:t>5.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b="1" dirty="0">
                <a:solidFill>
                  <a:schemeClr val="accent2"/>
                </a:solidFill>
              </a:rPr>
              <a:t>Level </a:t>
            </a:r>
            <a:r>
              <a:rPr lang="en-US" sz="1600" b="1" dirty="0" smtClean="0">
                <a:solidFill>
                  <a:schemeClr val="accent2"/>
                </a:solidFill>
              </a:rPr>
              <a:t>3 </a:t>
            </a:r>
            <a:r>
              <a:rPr lang="en-US" sz="1600" b="1" dirty="0">
                <a:solidFill>
                  <a:schemeClr val="accent2"/>
                </a:solidFill>
              </a:rPr>
              <a:t>Data Products:</a:t>
            </a:r>
            <a:r>
              <a:rPr lang="en-US" sz="1600" dirty="0"/>
              <a:t> Section </a:t>
            </a:r>
            <a:r>
              <a:rPr lang="en-US" sz="1600" dirty="0" smtClean="0"/>
              <a:t>6.</a:t>
            </a:r>
            <a:endParaRPr lang="en-US" sz="1600" dirty="0"/>
          </a:p>
          <a:p>
            <a:endParaRPr lang="en-US" sz="1600" dirty="0" smtClean="0"/>
          </a:p>
          <a:p>
            <a:r>
              <a:rPr lang="en-US" sz="1600" b="1" dirty="0" smtClean="0">
                <a:solidFill>
                  <a:schemeClr val="accent2"/>
                </a:solidFill>
              </a:rPr>
              <a:t>Special Programs DPs:</a:t>
            </a:r>
            <a:r>
              <a:rPr lang="en-US" sz="1600" dirty="0" smtClean="0"/>
              <a:t> </a:t>
            </a:r>
            <a:r>
              <a:rPr lang="en-US" sz="1600" dirty="0"/>
              <a:t>Section </a:t>
            </a:r>
            <a:r>
              <a:rPr lang="en-US" sz="1600" dirty="0" smtClean="0"/>
              <a:t>7.</a:t>
            </a:r>
            <a:endParaRPr lang="en-US" sz="1600" dirty="0"/>
          </a:p>
          <a:p>
            <a:endParaRPr lang="en-US" sz="1600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34908" t="13625" r="12168" b="2725"/>
          <a:stretch/>
        </p:blipFill>
        <p:spPr>
          <a:xfrm>
            <a:off x="248190" y="1143000"/>
            <a:ext cx="4895782" cy="4836276"/>
          </a:xfrm>
          <a:prstGeom prst="roundRect">
            <a:avLst>
              <a:gd name="adj" fmla="val 1805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7" name="Straight Connector 6"/>
          <p:cNvCxnSpPr/>
          <p:nvPr/>
        </p:nvCxnSpPr>
        <p:spPr>
          <a:xfrm>
            <a:off x="5336047" y="1119636"/>
            <a:ext cx="0" cy="5251840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837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927101"/>
            <a:ext cx="9231851" cy="1752600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  <a:ln w="0" cap="flat">
            <a:noFill/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536095"/>
            <a:ext cx="9231851" cy="1539335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  <a:ln w="0" cap="flat">
            <a:noFill/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LSST From the User’s Perspective: </a:t>
            </a:r>
            <a:br>
              <a:rPr lang="en-US" b="1" dirty="0" smtClean="0"/>
            </a:br>
            <a:r>
              <a:rPr lang="en-US" b="1" dirty="0" smtClean="0"/>
              <a:t>A Data Stream, a Database, and a (small) Cloud</a:t>
            </a:r>
            <a:endParaRPr lang="en-US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2789" y="1038764"/>
            <a:ext cx="7848711" cy="5181599"/>
          </a:xfrm>
        </p:spPr>
        <p:txBody>
          <a:bodyPr/>
          <a:lstStyle/>
          <a:p>
            <a:r>
              <a:rPr lang="en-US" sz="2000" dirty="0" smtClean="0">
                <a:solidFill>
                  <a:srgbClr val="1F497D"/>
                </a:solidFill>
              </a:rPr>
              <a:t>A stream of </a:t>
            </a:r>
            <a:r>
              <a:rPr lang="en-US" sz="2000" dirty="0">
                <a:solidFill>
                  <a:srgbClr val="1F497D"/>
                </a:solidFill>
              </a:rPr>
              <a:t>~</a:t>
            </a:r>
            <a:r>
              <a:rPr lang="en-US" sz="2000" dirty="0" smtClean="0">
                <a:solidFill>
                  <a:srgbClr val="1F497D"/>
                </a:solidFill>
              </a:rPr>
              <a:t>10 </a:t>
            </a:r>
            <a:r>
              <a:rPr lang="en-US" sz="2000" dirty="0">
                <a:solidFill>
                  <a:srgbClr val="1F497D"/>
                </a:solidFill>
              </a:rPr>
              <a:t>million </a:t>
            </a:r>
            <a:r>
              <a:rPr lang="en-US" sz="2000" dirty="0" smtClean="0">
                <a:solidFill>
                  <a:srgbClr val="1F497D"/>
                </a:solidFill>
              </a:rPr>
              <a:t>time-domain </a:t>
            </a:r>
            <a:r>
              <a:rPr lang="en-US" sz="2000" dirty="0">
                <a:solidFill>
                  <a:srgbClr val="1F497D"/>
                </a:solidFill>
              </a:rPr>
              <a:t>events per </a:t>
            </a:r>
            <a:r>
              <a:rPr lang="en-US" sz="2000" dirty="0" smtClean="0">
                <a:solidFill>
                  <a:srgbClr val="1F497D"/>
                </a:solidFill>
              </a:rPr>
              <a:t>night, detected and transmitted to event distribution networks within 60 seconds of observation.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A catalog of orbits for ~6 million bodies in the Solar System.</a:t>
            </a:r>
          </a:p>
          <a:p>
            <a:endParaRPr lang="en-US" sz="2800" dirty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A catalog of ~37 </a:t>
            </a:r>
            <a:r>
              <a:rPr lang="en-US" sz="2000" dirty="0">
                <a:solidFill>
                  <a:srgbClr val="1F497D"/>
                </a:solidFill>
              </a:rPr>
              <a:t>billion </a:t>
            </a:r>
            <a:r>
              <a:rPr lang="en-US" sz="2000" dirty="0" smtClean="0">
                <a:solidFill>
                  <a:srgbClr val="1F497D"/>
                </a:solidFill>
              </a:rPr>
              <a:t>objects </a:t>
            </a:r>
            <a:r>
              <a:rPr lang="en-US" sz="2000" dirty="0">
                <a:solidFill>
                  <a:srgbClr val="1F497D"/>
                </a:solidFill>
              </a:rPr>
              <a:t>(</a:t>
            </a:r>
            <a:r>
              <a:rPr lang="en-US" sz="2000" dirty="0" smtClean="0">
                <a:solidFill>
                  <a:srgbClr val="1F497D"/>
                </a:solidFill>
              </a:rPr>
              <a:t>20B </a:t>
            </a:r>
            <a:r>
              <a:rPr lang="en-US" sz="2000" dirty="0">
                <a:solidFill>
                  <a:srgbClr val="1F497D"/>
                </a:solidFill>
              </a:rPr>
              <a:t>galaxies, </a:t>
            </a:r>
            <a:r>
              <a:rPr lang="en-US" sz="2000" dirty="0" smtClean="0">
                <a:solidFill>
                  <a:srgbClr val="1F497D"/>
                </a:solidFill>
              </a:rPr>
              <a:t>17B </a:t>
            </a:r>
            <a:r>
              <a:rPr lang="en-US" sz="2000" dirty="0">
                <a:solidFill>
                  <a:srgbClr val="1F497D"/>
                </a:solidFill>
              </a:rPr>
              <a:t>stars</a:t>
            </a:r>
            <a:r>
              <a:rPr lang="en-US" sz="2000" dirty="0" smtClean="0">
                <a:solidFill>
                  <a:srgbClr val="1F497D"/>
                </a:solidFill>
              </a:rPr>
              <a:t>)</a:t>
            </a:r>
            <a:r>
              <a:rPr lang="en-US" sz="2000" baseline="30000" dirty="0" smtClean="0">
                <a:solidFill>
                  <a:srgbClr val="1F497D"/>
                </a:solidFill>
              </a:rPr>
              <a:t>,</a:t>
            </a:r>
            <a:r>
              <a:rPr lang="en-US" sz="2000" dirty="0" smtClean="0">
                <a:solidFill>
                  <a:srgbClr val="1F497D"/>
                </a:solidFill>
              </a:rPr>
              <a:t> ~7 </a:t>
            </a:r>
            <a:r>
              <a:rPr lang="en-US" sz="2000" dirty="0">
                <a:solidFill>
                  <a:srgbClr val="1F497D"/>
                </a:solidFill>
              </a:rPr>
              <a:t>trillion </a:t>
            </a:r>
            <a:r>
              <a:rPr lang="en-US" sz="2000" dirty="0" smtClean="0">
                <a:solidFill>
                  <a:srgbClr val="1F497D"/>
                </a:solidFill>
              </a:rPr>
              <a:t>single-epoch detections (</a:t>
            </a:r>
            <a:r>
              <a:rPr lang="en-US" sz="2000" dirty="0">
                <a:solidFill>
                  <a:srgbClr val="1F497D"/>
                </a:solidFill>
              </a:rPr>
              <a:t>“sources”</a:t>
            </a:r>
            <a:r>
              <a:rPr lang="en-US" sz="2000" dirty="0" smtClean="0">
                <a:solidFill>
                  <a:srgbClr val="1F497D"/>
                </a:solidFill>
              </a:rPr>
              <a:t>), </a:t>
            </a:r>
            <a:r>
              <a:rPr lang="en-US" sz="2000" dirty="0">
                <a:solidFill>
                  <a:srgbClr val="1F497D"/>
                </a:solidFill>
              </a:rPr>
              <a:t>and </a:t>
            </a:r>
            <a:r>
              <a:rPr lang="en-US" sz="2000" dirty="0" smtClean="0">
                <a:solidFill>
                  <a:srgbClr val="1F497D"/>
                </a:solidFill>
              </a:rPr>
              <a:t>~30 </a:t>
            </a:r>
            <a:r>
              <a:rPr lang="en-US" sz="2000" dirty="0">
                <a:solidFill>
                  <a:srgbClr val="1F497D"/>
                </a:solidFill>
              </a:rPr>
              <a:t>trillion </a:t>
            </a:r>
            <a:r>
              <a:rPr lang="en-US" sz="2000" dirty="0" smtClean="0">
                <a:solidFill>
                  <a:srgbClr val="1F497D"/>
                </a:solidFill>
              </a:rPr>
              <a:t>forced sources, produced annually, accessible through online databases.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Deep co-added images.</a:t>
            </a:r>
          </a:p>
          <a:p>
            <a:endParaRPr lang="en-US" sz="2800" dirty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Services and computing resources at the Data Access Centers to enable user-specified custom processing and analysis.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Software and APIs enabling development of analysis codes.</a:t>
            </a:r>
            <a:endParaRPr lang="en-US" sz="2000" dirty="0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8184499" y="5010550"/>
            <a:ext cx="1483706" cy="61099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Level 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 rot="5400000">
            <a:off x="8223208" y="1499911"/>
            <a:ext cx="1406289" cy="6109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Level 1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 rot="5400000">
            <a:off x="8221503" y="3282254"/>
            <a:ext cx="1409699" cy="61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Level 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78099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189" name="Rectangle 5"/>
          <p:cNvSpPr>
            <a:spLocks noChangeArrowheads="1"/>
          </p:cNvSpPr>
          <p:nvPr/>
        </p:nvSpPr>
        <p:spPr bwMode="auto">
          <a:xfrm>
            <a:off x="2" y="228600"/>
            <a:ext cx="89916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/>
          <a:lstStyle/>
          <a:p>
            <a:pPr marL="742891" lvl="1" indent="-285726" defTabSz="914328">
              <a:lnSpc>
                <a:spcPct val="80000"/>
              </a:lnSpc>
              <a:spcBef>
                <a:spcPct val="20000"/>
              </a:spcBef>
              <a:buClr>
                <a:srgbClr val="660033"/>
              </a:buClr>
            </a:pPr>
            <a:r>
              <a:rPr lang="en-US" sz="2400" u="sng" dirty="0">
                <a:solidFill>
                  <a:srgbClr val="DCB9FF"/>
                </a:solidFill>
                <a:latin typeface="Constantia" pitchFamily="18" charset="0"/>
              </a:rPr>
              <a:t>LSST: A Deep, Wide, Fast, Optical Sky Survey</a:t>
            </a:r>
          </a:p>
          <a:p>
            <a:pPr marL="742891" lvl="1" indent="-285726" defTabSz="914328">
              <a:lnSpc>
                <a:spcPct val="80000"/>
              </a:lnSpc>
              <a:spcBef>
                <a:spcPct val="20000"/>
              </a:spcBef>
              <a:buClr>
                <a:srgbClr val="660033"/>
              </a:buClr>
            </a:pP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/>
            </a:r>
            <a:br>
              <a:rPr lang="en-US" dirty="0" smtClean="0">
                <a:solidFill>
                  <a:srgbClr val="DCB9FF"/>
                </a:solidFill>
                <a:latin typeface="Calibri" pitchFamily="34" charset="0"/>
              </a:rPr>
            </a:b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/>
            </a:r>
            <a:br>
              <a:rPr lang="en-US" dirty="0" smtClean="0">
                <a:solidFill>
                  <a:srgbClr val="DCB9FF"/>
                </a:solidFill>
                <a:latin typeface="Calibri" pitchFamily="34" charset="0"/>
              </a:rPr>
            </a:br>
            <a:endParaRPr lang="en-US" dirty="0" smtClean="0">
              <a:solidFill>
                <a:srgbClr val="DCB9FF"/>
              </a:solidFill>
              <a:latin typeface="Calibri" pitchFamily="34" charset="0"/>
            </a:endParaRPr>
          </a:p>
          <a:p>
            <a:pPr marL="742891" lvl="1" indent="-285726" algn="ctr" defTabSz="914328">
              <a:lnSpc>
                <a:spcPct val="80000"/>
              </a:lnSpc>
              <a:spcBef>
                <a:spcPct val="20000"/>
              </a:spcBef>
              <a:buClr>
                <a:srgbClr val="660033"/>
              </a:buClr>
            </a:pP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8.4m telescope	18000+ deg</a:t>
            </a:r>
            <a:r>
              <a:rPr lang="en-US" baseline="30000" dirty="0" smtClean="0">
                <a:solidFill>
                  <a:srgbClr val="DCB9FF"/>
                </a:solidFill>
                <a:latin typeface="Calibri" pitchFamily="34" charset="0"/>
              </a:rPr>
              <a:t>2</a:t>
            </a: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	10mas </a:t>
            </a:r>
            <a:r>
              <a:rPr lang="en-US" dirty="0" err="1" smtClean="0">
                <a:solidFill>
                  <a:srgbClr val="DCB9FF"/>
                </a:solidFill>
                <a:latin typeface="Calibri" pitchFamily="34" charset="0"/>
              </a:rPr>
              <a:t>astrom</a:t>
            </a: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.	r&lt;24.5 (&lt;27.5@10yr)</a:t>
            </a:r>
            <a:br>
              <a:rPr lang="en-US" dirty="0" smtClean="0">
                <a:solidFill>
                  <a:srgbClr val="DCB9FF"/>
                </a:solidFill>
                <a:latin typeface="Calibri" pitchFamily="34" charset="0"/>
              </a:rPr>
            </a:br>
            <a:endParaRPr lang="en-US" dirty="0" smtClean="0">
              <a:solidFill>
                <a:srgbClr val="DCB9FF"/>
              </a:solidFill>
              <a:latin typeface="Calibri" pitchFamily="34" charset="0"/>
            </a:endParaRPr>
          </a:p>
          <a:p>
            <a:pPr marL="742891" lvl="1" indent="-285726" algn="ctr" defTabSz="914328">
              <a:lnSpc>
                <a:spcPct val="80000"/>
              </a:lnSpc>
              <a:spcBef>
                <a:spcPct val="20000"/>
              </a:spcBef>
              <a:buClr>
                <a:srgbClr val="660033"/>
              </a:buClr>
            </a:pPr>
            <a:r>
              <a:rPr lang="en-US" dirty="0" err="1" smtClean="0">
                <a:solidFill>
                  <a:srgbClr val="DCB9FF"/>
                </a:solidFill>
                <a:latin typeface="Calibri" pitchFamily="34" charset="0"/>
              </a:rPr>
              <a:t>ugrizy</a:t>
            </a:r>
            <a:r>
              <a:rPr lang="en-US" dirty="0">
                <a:solidFill>
                  <a:srgbClr val="DCB9FF"/>
                </a:solidFill>
                <a:latin typeface="Calibri" pitchFamily="34" charset="0"/>
              </a:rPr>
              <a:t>	</a:t>
            </a: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0.5-1% photometry</a:t>
            </a:r>
            <a:endParaRPr lang="en-US" dirty="0">
              <a:solidFill>
                <a:srgbClr val="DCB9FF"/>
              </a:solidFill>
              <a:latin typeface="Calibri" pitchFamily="34" charset="0"/>
            </a:endParaRPr>
          </a:p>
        </p:txBody>
      </p:sp>
      <p:pic>
        <p:nvPicPr>
          <p:cNvPr id="1501191" name="Picture 7"/>
          <p:cNvPicPr>
            <a:picLocks noChangeAspect="1" noChangeArrowheads="1"/>
          </p:cNvPicPr>
          <p:nvPr/>
        </p:nvPicPr>
        <p:blipFill>
          <a:blip r:embed="rId2" cstate="print"/>
          <a:srcRect r="1266"/>
          <a:stretch>
            <a:fillRect/>
          </a:stretch>
        </p:blipFill>
        <p:spPr bwMode="auto">
          <a:xfrm>
            <a:off x="4648202" y="2438400"/>
            <a:ext cx="4038600" cy="2624138"/>
          </a:xfrm>
          <a:prstGeom prst="roundRect">
            <a:avLst>
              <a:gd name="adj" fmla="val 3992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011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2" y="2438400"/>
            <a:ext cx="3505200" cy="2628900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5410200" y="5397500"/>
            <a:ext cx="1828800" cy="338546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lIns="91436" tIns="45716" rIns="91436" bIns="45716">
            <a:spAutoFit/>
          </a:bodyPr>
          <a:lstStyle/>
          <a:p>
            <a:pPr algn="r" defTabSz="914328"/>
            <a:endParaRPr lang="en-US" sz="1600" i="1" dirty="0" smtClean="0">
              <a:solidFill>
                <a:prstClr val="black"/>
              </a:solidFill>
              <a:latin typeface="Calibri" charset="0"/>
            </a:endParaRPr>
          </a:p>
        </p:txBody>
      </p:sp>
      <p:sp>
        <p:nvSpPr>
          <p:cNvPr id="1501193" name="Rectangle 9"/>
          <p:cNvSpPr>
            <a:spLocks noChangeArrowheads="1"/>
          </p:cNvSpPr>
          <p:nvPr/>
        </p:nvSpPr>
        <p:spPr bwMode="auto">
          <a:xfrm>
            <a:off x="152400" y="5410205"/>
            <a:ext cx="86868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6" tIns="45716" rIns="91436" bIns="45716"/>
          <a:lstStyle/>
          <a:p>
            <a:pPr marL="742891" lvl="1" indent="-285726" algn="ctr" defTabSz="914328">
              <a:lnSpc>
                <a:spcPct val="80000"/>
              </a:lnSpc>
              <a:spcBef>
                <a:spcPct val="20000"/>
              </a:spcBef>
              <a:buClr>
                <a:srgbClr val="660033"/>
              </a:buClr>
            </a:pPr>
            <a:r>
              <a:rPr lang="en-US" dirty="0">
                <a:solidFill>
                  <a:srgbClr val="DCB9FF"/>
                </a:solidFill>
                <a:latin typeface="Calibri" pitchFamily="34" charset="0"/>
              </a:rPr>
              <a:t>3.2Gpix camera	30sec </a:t>
            </a:r>
            <a:r>
              <a:rPr lang="en-US" dirty="0" err="1">
                <a:solidFill>
                  <a:srgbClr val="DCB9FF"/>
                </a:solidFill>
                <a:latin typeface="Calibri" pitchFamily="34" charset="0"/>
              </a:rPr>
              <a:t>exp</a:t>
            </a: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/4sec </a:t>
            </a:r>
            <a:r>
              <a:rPr lang="en-US" dirty="0" err="1">
                <a:solidFill>
                  <a:srgbClr val="DCB9FF"/>
                </a:solidFill>
                <a:latin typeface="Calibri" pitchFamily="34" charset="0"/>
              </a:rPr>
              <a:t>rd</a:t>
            </a:r>
            <a:r>
              <a:rPr lang="en-US" dirty="0">
                <a:solidFill>
                  <a:srgbClr val="DCB9FF"/>
                </a:solidFill>
                <a:latin typeface="Calibri" pitchFamily="34" charset="0"/>
              </a:rPr>
              <a:t>	</a:t>
            </a: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	 </a:t>
            </a:r>
            <a:r>
              <a:rPr lang="en-US" dirty="0">
                <a:solidFill>
                  <a:prstClr val="black"/>
                </a:solidFill>
                <a:latin typeface="Calibri" pitchFamily="34" charset="0"/>
              </a:rPr>
              <a:t>15TB/night</a:t>
            </a:r>
            <a:r>
              <a:rPr lang="en-US" dirty="0">
                <a:solidFill>
                  <a:srgbClr val="DCB9FF"/>
                </a:solidFill>
                <a:latin typeface="Calibri" pitchFamily="34" charset="0"/>
              </a:rPr>
              <a:t>	</a:t>
            </a: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37 B objects</a:t>
            </a:r>
            <a:r>
              <a:rPr lang="en-US" dirty="0">
                <a:solidFill>
                  <a:srgbClr val="DCB9FF"/>
                </a:solidFill>
                <a:latin typeface="Calibri" pitchFamily="34" charset="0"/>
              </a:rPr>
              <a:t/>
            </a:r>
            <a:br>
              <a:rPr lang="en-US" dirty="0">
                <a:solidFill>
                  <a:srgbClr val="DCB9FF"/>
                </a:solidFill>
                <a:latin typeface="Calibri" pitchFamily="34" charset="0"/>
              </a:rPr>
            </a:br>
            <a:endParaRPr lang="en-US" dirty="0">
              <a:solidFill>
                <a:srgbClr val="DCB9FF"/>
              </a:solidFill>
              <a:latin typeface="Calibri" pitchFamily="34" charset="0"/>
            </a:endParaRPr>
          </a:p>
          <a:p>
            <a:pPr marL="742891" lvl="1" indent="-285726" algn="ctr" defTabSz="914328">
              <a:lnSpc>
                <a:spcPct val="80000"/>
              </a:lnSpc>
              <a:spcBef>
                <a:spcPct val="20000"/>
              </a:spcBef>
              <a:buClr>
                <a:srgbClr val="660033"/>
              </a:buClr>
            </a:pP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Imaging the </a:t>
            </a:r>
            <a:r>
              <a:rPr lang="en-US" dirty="0">
                <a:solidFill>
                  <a:srgbClr val="DCB9FF"/>
                </a:solidFill>
                <a:latin typeface="Calibri" pitchFamily="34" charset="0"/>
              </a:rPr>
              <a:t>visible </a:t>
            </a: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sky, </a:t>
            </a:r>
            <a:r>
              <a:rPr lang="en-US" dirty="0">
                <a:solidFill>
                  <a:srgbClr val="DCB9FF"/>
                </a:solidFill>
                <a:latin typeface="Calibri" pitchFamily="34" charset="0"/>
              </a:rPr>
              <a:t>once every 3 </a:t>
            </a: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days, </a:t>
            </a:r>
            <a:r>
              <a:rPr lang="en-US" dirty="0">
                <a:solidFill>
                  <a:srgbClr val="DCB9FF"/>
                </a:solidFill>
                <a:latin typeface="Calibri" pitchFamily="34" charset="0"/>
              </a:rPr>
              <a:t>for 10 </a:t>
            </a:r>
            <a:r>
              <a:rPr lang="en-US" dirty="0" smtClean="0">
                <a:solidFill>
                  <a:srgbClr val="DCB9FF"/>
                </a:solidFill>
                <a:latin typeface="Calibri" pitchFamily="34" charset="0"/>
              </a:rPr>
              <a:t>years (825 revisits)</a:t>
            </a:r>
            <a:endParaRPr lang="en-US" dirty="0">
              <a:solidFill>
                <a:srgbClr val="DCB9FF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3619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circle/>
      </p:transition>
    </mc:Choice>
    <mc:Fallback xmlns="">
      <p:transition xmlns:p14="http://schemas.microsoft.com/office/powerpoint/2010/main">
        <p:circl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2860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/>
                </a:solidFill>
              </a:rPr>
              <a:t>How do we get this done?</a:t>
            </a:r>
            <a:endParaRPr lang="en-US" sz="2800" b="1" i="1" dirty="0" smtClean="0">
              <a:solidFill>
                <a:schemeClr val="tx2"/>
              </a:solidFill>
            </a:endParaRPr>
          </a:p>
          <a:p>
            <a:pPr algn="ctr"/>
            <a:endParaRPr lang="en-US" sz="2800" b="1" i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0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Groups, </a:t>
            </a:r>
            <a:r>
              <a:rPr lang="en-US" u="sng" dirty="0" smtClean="0"/>
              <a:t>One</a:t>
            </a:r>
            <a:r>
              <a:rPr lang="en-US" dirty="0" smtClean="0"/>
              <a:t> Distributed Team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752600" y="5334000"/>
            <a:ext cx="7315200" cy="99060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Infrastructure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752453" y="4267200"/>
            <a:ext cx="6354450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Middleware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262737" y="3200400"/>
            <a:ext cx="5333882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Science Pipelines (“Applications”)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795700" y="2133600"/>
            <a:ext cx="4267956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Database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294644" y="1066800"/>
            <a:ext cx="3248144" cy="9906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prstClr val="white"/>
                </a:solidFill>
                <a:latin typeface="Calibri"/>
              </a:rPr>
              <a:t>UI</a:t>
            </a: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672870"/>
            <a:ext cx="685800" cy="20393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97606"/>
            <a:ext cx="838200" cy="41239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486" y="3338946"/>
            <a:ext cx="370114" cy="47105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6"/>
          <a:srcRect l="7889" t="14266" r="10235" b="17156"/>
          <a:stretch/>
        </p:blipFill>
        <p:spPr>
          <a:xfrm>
            <a:off x="437628" y="1219200"/>
            <a:ext cx="781572" cy="5334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6131" y="5420349"/>
            <a:ext cx="511669" cy="458253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4541384"/>
            <a:ext cx="793715" cy="487816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5421402"/>
            <a:ext cx="793715" cy="487816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438400"/>
            <a:ext cx="685800" cy="20393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3809" y="5932101"/>
            <a:ext cx="1011759" cy="430417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 rot="16200000">
            <a:off x="6566634" y="2741377"/>
            <a:ext cx="4175744" cy="826590"/>
          </a:xfrm>
          <a:prstGeom prst="rect">
            <a:avLst/>
          </a:prstGeom>
          <a:gradFill flip="none" rotWithShape="1">
            <a:gsLst>
              <a:gs pos="0">
                <a:srgbClr val="4E1D1C"/>
              </a:gs>
              <a:gs pos="100000">
                <a:schemeClr val="accent2">
                  <a:lumMod val="75000"/>
                </a:schemeClr>
              </a:gs>
            </a:gsLst>
            <a:lin ang="0" scaled="1"/>
            <a:tileRect/>
          </a:gradFill>
          <a:ln>
            <a:solidFill>
              <a:srgbClr val="4E1D1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   </a:t>
            </a:r>
            <a:r>
              <a:rPr lang="en-US" sz="2400" dirty="0" err="1" smtClean="0">
                <a:solidFill>
                  <a:prstClr val="white"/>
                </a:solidFill>
                <a:latin typeface="Calibri"/>
              </a:rPr>
              <a:t>Mgmt</a:t>
            </a:r>
            <a:r>
              <a:rPr lang="en-US" sz="2400" dirty="0" smtClean="0">
                <a:solidFill>
                  <a:prstClr val="white"/>
                </a:solidFill>
                <a:latin typeface="Calibri"/>
              </a:rPr>
              <a:t>, I&amp;T, and Science QA</a:t>
            </a:r>
            <a:endParaRPr lang="en-US" sz="24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0"/>
          <a:srcRect b="3865"/>
          <a:stretch/>
        </p:blipFill>
        <p:spPr>
          <a:xfrm>
            <a:off x="8241211" y="1067142"/>
            <a:ext cx="826589" cy="29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040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Top-level Coordination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371600" y="914400"/>
            <a:ext cx="3352800" cy="3161211"/>
          </a:xfrm>
          <a:prstGeom prst="ellipse">
            <a:avLst/>
          </a:prstGeom>
          <a:solidFill>
            <a:schemeClr val="accent3">
              <a:alpha val="56000"/>
            </a:schemeClr>
          </a:solidFill>
          <a:ln w="0" cap="flat">
            <a:solidFill>
              <a:srgbClr val="5293A5"/>
            </a:solidFill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 smtClean="0">
                <a:solidFill>
                  <a:schemeClr val="tx1"/>
                </a:solidFill>
              </a:rPr>
              <a:t>DM Project Engineer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i="1" dirty="0" smtClean="0">
                <a:solidFill>
                  <a:schemeClr val="tx1"/>
                </a:solidFill>
              </a:rPr>
              <a:t>Planning and Execution</a:t>
            </a:r>
            <a:br>
              <a:rPr lang="en-US" sz="1600" i="1" dirty="0" smtClean="0">
                <a:solidFill>
                  <a:schemeClr val="tx1"/>
                </a:solidFill>
              </a:rPr>
            </a:br>
            <a:r>
              <a:rPr lang="en-US" sz="1600" i="1" dirty="0" smtClean="0">
                <a:solidFill>
                  <a:schemeClr val="tx1"/>
                </a:solidFill>
              </a:rPr>
              <a:t>(@</a:t>
            </a:r>
            <a:r>
              <a:rPr lang="en-US" sz="1600" i="1" dirty="0" err="1" smtClean="0">
                <a:solidFill>
                  <a:schemeClr val="tx1"/>
                </a:solidFill>
              </a:rPr>
              <a:t>ktl</a:t>
            </a:r>
            <a:r>
              <a:rPr lang="en-US" sz="1600" i="1" dirty="0" smtClean="0">
                <a:solidFill>
                  <a:schemeClr val="tx1"/>
                </a:solidFill>
              </a:rPr>
              <a:t>)</a:t>
            </a:r>
            <a:endParaRPr lang="en-US" sz="1600" i="1" dirty="0" smtClean="0">
              <a:solidFill>
                <a:schemeClr val="tx1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4267200" y="914400"/>
            <a:ext cx="3352800" cy="3124200"/>
          </a:xfrm>
          <a:prstGeom prst="ellipse">
            <a:avLst/>
          </a:prstGeom>
          <a:solidFill>
            <a:schemeClr val="accent2">
              <a:alpha val="56000"/>
            </a:schemeClr>
          </a:solidFill>
          <a:ln w="0" cap="flat">
            <a:solidFill>
              <a:srgbClr val="5293A5"/>
            </a:solidFill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 smtClean="0">
                <a:solidFill>
                  <a:schemeClr val="tx1"/>
                </a:solidFill>
              </a:rPr>
              <a:t>DM Project Manager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i="1" dirty="0" smtClean="0">
                <a:solidFill>
                  <a:schemeClr val="tx1"/>
                </a:solidFill>
              </a:rPr>
              <a:t>Resources and Compliance</a:t>
            </a:r>
            <a:br>
              <a:rPr lang="en-US" sz="1600" i="1" dirty="0" smtClean="0">
                <a:solidFill>
                  <a:schemeClr val="tx1"/>
                </a:solidFill>
              </a:rPr>
            </a:br>
            <a:r>
              <a:rPr lang="en-US" sz="1600" i="1" dirty="0" smtClean="0">
                <a:solidFill>
                  <a:schemeClr val="tx1"/>
                </a:solidFill>
              </a:rPr>
              <a:t>(Jeff Kantor)</a:t>
            </a:r>
            <a:endParaRPr lang="en-US" sz="1600" i="1" dirty="0" smtClean="0">
              <a:solidFill>
                <a:schemeClr val="tx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19400" y="3048000"/>
            <a:ext cx="3352800" cy="3161211"/>
          </a:xfrm>
          <a:prstGeom prst="ellipse">
            <a:avLst/>
          </a:prstGeom>
          <a:solidFill>
            <a:schemeClr val="accent1">
              <a:alpha val="56000"/>
            </a:schemeClr>
          </a:solidFill>
          <a:ln w="0" cap="flat">
            <a:solidFill>
              <a:srgbClr val="5293A5"/>
            </a:solidFill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u="sng" dirty="0" smtClean="0">
                <a:solidFill>
                  <a:schemeClr val="tx1"/>
                </a:solidFill>
              </a:rPr>
              <a:t>DM Project Scientist</a:t>
            </a:r>
          </a:p>
          <a:p>
            <a:pPr algn="ctr"/>
            <a:endParaRPr lang="en-US" sz="1600" dirty="0">
              <a:solidFill>
                <a:schemeClr val="tx1"/>
              </a:solidFill>
            </a:endParaRPr>
          </a:p>
          <a:p>
            <a:pPr algn="ctr"/>
            <a:r>
              <a:rPr lang="en-US" sz="1600" i="1" dirty="0" smtClean="0">
                <a:solidFill>
                  <a:schemeClr val="tx1"/>
                </a:solidFill>
              </a:rPr>
              <a:t>Vision, Strategy and Goals</a:t>
            </a:r>
            <a:br>
              <a:rPr lang="en-US" sz="1600" i="1" dirty="0" smtClean="0">
                <a:solidFill>
                  <a:schemeClr val="tx1"/>
                </a:solidFill>
              </a:rPr>
            </a:br>
            <a:r>
              <a:rPr lang="en-US" sz="1600" i="1" dirty="0" smtClean="0">
                <a:solidFill>
                  <a:schemeClr val="tx1"/>
                </a:solidFill>
              </a:rPr>
              <a:t>(@</a:t>
            </a:r>
            <a:r>
              <a:rPr lang="en-US" sz="1600" i="1" dirty="0" err="1" smtClean="0">
                <a:solidFill>
                  <a:schemeClr val="tx1"/>
                </a:solidFill>
              </a:rPr>
              <a:t>mjuric</a:t>
            </a:r>
            <a:r>
              <a:rPr lang="en-US" sz="1600" i="1" dirty="0" smtClean="0">
                <a:solidFill>
                  <a:schemeClr val="tx1"/>
                </a:solidFill>
              </a:rPr>
              <a:t>)</a:t>
            </a:r>
            <a:endParaRPr lang="en-US" sz="1600" i="1" dirty="0" smtClean="0">
              <a:solidFill>
                <a:schemeClr val="tx1"/>
              </a:solidFill>
            </a:endParaRPr>
          </a:p>
        </p:txBody>
      </p:sp>
      <p:sp>
        <p:nvSpPr>
          <p:cNvPr id="7" name="Text Placeholder 2"/>
          <p:cNvSpPr txBox="1">
            <a:spLocks/>
          </p:cNvSpPr>
          <p:nvPr/>
        </p:nvSpPr>
        <p:spPr bwMode="auto">
          <a:xfrm>
            <a:off x="5181600" y="6043246"/>
            <a:ext cx="3903593" cy="357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 smtClean="0"/>
              <a:t>More tomorrow.</a:t>
            </a:r>
            <a:endParaRPr lang="en-US" sz="1400" i="1" dirty="0" smtClean="0"/>
          </a:p>
        </p:txBody>
      </p:sp>
    </p:spTree>
    <p:extLst>
      <p:ext uri="{BB962C8B-B14F-4D97-AF65-F5344CB8AC3E}">
        <p14:creationId xmlns:p14="http://schemas.microsoft.com/office/powerpoint/2010/main" val="3924863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838200"/>
            <a:ext cx="7848600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tx2"/>
                </a:solidFill>
              </a:rPr>
              <a:t>LSST </a:t>
            </a:r>
            <a:r>
              <a:rPr lang="en-US" sz="2800" b="1" i="1" dirty="0" smtClean="0">
                <a:solidFill>
                  <a:schemeClr val="tx2"/>
                </a:solidFill>
              </a:rPr>
              <a:t>DM System Vision</a:t>
            </a:r>
            <a:endParaRPr lang="en-US" sz="2800" b="1" i="1" dirty="0" smtClean="0">
              <a:solidFill>
                <a:schemeClr val="tx2"/>
              </a:solidFill>
            </a:endParaRPr>
          </a:p>
          <a:p>
            <a:pPr algn="ctr"/>
            <a:endParaRPr lang="en-US" sz="2800" i="1" dirty="0" smtClean="0">
              <a:solidFill>
                <a:schemeClr val="tx2"/>
              </a:solidFill>
            </a:endParaRPr>
          </a:p>
          <a:p>
            <a:r>
              <a:rPr lang="en-US" sz="2400" i="1" dirty="0" smtClean="0">
                <a:solidFill>
                  <a:srgbClr val="800000"/>
                </a:solidFill>
              </a:rPr>
              <a:t>We will enable</a:t>
            </a:r>
            <a:r>
              <a:rPr lang="en-US" sz="2400" i="1" dirty="0" smtClean="0">
                <a:solidFill>
                  <a:srgbClr val="800000"/>
                </a:solidFill>
              </a:rPr>
              <a:t> </a:t>
            </a:r>
            <a:r>
              <a:rPr lang="en-US" sz="2400" i="1" dirty="0" smtClean="0">
                <a:solidFill>
                  <a:srgbClr val="800000"/>
                </a:solidFill>
              </a:rPr>
              <a:t>LSST science by creating a well documented, state-of-the-art, high-performance, scalable, multi-camera, open source, O/IR survey data processing and analysis system</a:t>
            </a:r>
            <a:r>
              <a:rPr lang="en-US" sz="2400" i="1" dirty="0" smtClean="0">
                <a:solidFill>
                  <a:srgbClr val="800000"/>
                </a:solidFill>
              </a:rPr>
              <a:t>.</a:t>
            </a:r>
          </a:p>
          <a:p>
            <a:pPr algn="ctr"/>
            <a:endParaRPr lang="en-US" sz="2400" i="1" dirty="0">
              <a:solidFill>
                <a:srgbClr val="800000"/>
              </a:solidFill>
            </a:endParaRPr>
          </a:p>
          <a:p>
            <a:r>
              <a:rPr lang="en-US" sz="2400" i="1" dirty="0" smtClean="0">
                <a:solidFill>
                  <a:schemeClr val="tx2"/>
                </a:solidFill>
              </a:rPr>
              <a:t>We will </a:t>
            </a:r>
            <a:r>
              <a:rPr lang="en-US" sz="2400" i="1" dirty="0" err="1" smtClean="0">
                <a:solidFill>
                  <a:schemeClr val="tx2"/>
                </a:solidFill>
              </a:rPr>
              <a:t>extensivelly</a:t>
            </a:r>
            <a:r>
              <a:rPr lang="en-US" sz="2400" i="1" dirty="0" smtClean="0">
                <a:solidFill>
                  <a:schemeClr val="tx2"/>
                </a:solidFill>
              </a:rPr>
              <a:t> test this system on pre-cursor data and surveys.</a:t>
            </a:r>
          </a:p>
          <a:p>
            <a:pPr algn="ctr"/>
            <a:endParaRPr lang="en-US" sz="2400" i="1" dirty="0">
              <a:solidFill>
                <a:srgbClr val="800000"/>
              </a:solidFill>
            </a:endParaRPr>
          </a:p>
          <a:p>
            <a:r>
              <a:rPr lang="en-US" sz="2400" i="1" dirty="0" smtClean="0">
                <a:solidFill>
                  <a:srgbClr val="800000"/>
                </a:solidFill>
              </a:rPr>
              <a:t>We will make it easy for anyone to deploy and run the software we write.</a:t>
            </a:r>
            <a:endParaRPr lang="en-US" sz="2400" i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89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8394" y="-681302"/>
            <a:ext cx="6784350" cy="6784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b="0" i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LSST Operations: Sites and Data Flows</a:t>
            </a:r>
            <a:endParaRPr lang="en-US" b="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9" name="AutoShape 8"/>
          <p:cNvSpPr>
            <a:spLocks noChangeArrowheads="1"/>
          </p:cNvSpPr>
          <p:nvPr/>
        </p:nvSpPr>
        <p:spPr bwMode="auto">
          <a:xfrm>
            <a:off x="5631356" y="4917590"/>
            <a:ext cx="3233244" cy="1343510"/>
          </a:xfrm>
          <a:prstGeom prst="wedgeRectCallout">
            <a:avLst>
              <a:gd name="adj1" fmla="val -124439"/>
              <a:gd name="adj2" fmla="val 6596"/>
            </a:avLst>
          </a:prstGeom>
          <a:solidFill>
            <a:srgbClr val="C6D9F1"/>
          </a:solidFill>
          <a:ln w="381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r" defTabSz="914400">
              <a:lnSpc>
                <a:spcPct val="90000"/>
              </a:lnSpc>
            </a:pPr>
            <a:r>
              <a:rPr lang="en-US" sz="2400" b="1" dirty="0">
                <a:solidFill>
                  <a:srgbClr val="1F497D"/>
                </a:solidFill>
                <a:latin typeface="Calibri"/>
              </a:rPr>
              <a:t>Summit and Base Sites</a:t>
            </a:r>
          </a:p>
          <a:p>
            <a:pPr algn="r" defTabSz="914400">
              <a:lnSpc>
                <a:spcPct val="90000"/>
              </a:lnSpc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Telescope and Camera</a:t>
            </a:r>
          </a:p>
          <a:p>
            <a:pPr algn="r" defTabSz="914400">
              <a:lnSpc>
                <a:spcPct val="90000"/>
              </a:lnSpc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Data Acquisition</a:t>
            </a:r>
          </a:p>
          <a:p>
            <a:pPr algn="r" defTabSz="914400">
              <a:lnSpc>
                <a:spcPct val="90000"/>
              </a:lnSpc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Crosstalk Correction</a:t>
            </a:r>
            <a:br>
              <a:rPr lang="en-US" sz="1200" dirty="0">
                <a:solidFill>
                  <a:srgbClr val="1F497D"/>
                </a:solidFill>
                <a:latin typeface="Calibri"/>
              </a:rPr>
            </a:br>
            <a:r>
              <a:rPr lang="en-US" sz="1200" dirty="0">
                <a:solidFill>
                  <a:srgbClr val="1F497D"/>
                </a:solidFill>
                <a:latin typeface="Calibri"/>
              </a:rPr>
              <a:t>Long-term storage (copy 1)</a:t>
            </a:r>
          </a:p>
          <a:p>
            <a:pPr algn="r" defTabSz="914400">
              <a:lnSpc>
                <a:spcPct val="90000"/>
              </a:lnSpc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Chilean Data Access Center</a:t>
            </a:r>
          </a:p>
        </p:txBody>
      </p:sp>
      <p:sp>
        <p:nvSpPr>
          <p:cNvPr id="31" name="AutoShape 8"/>
          <p:cNvSpPr>
            <a:spLocks noChangeArrowheads="1"/>
          </p:cNvSpPr>
          <p:nvPr/>
        </p:nvSpPr>
        <p:spPr bwMode="auto">
          <a:xfrm>
            <a:off x="6146800" y="2805280"/>
            <a:ext cx="2717800" cy="1926977"/>
          </a:xfrm>
          <a:prstGeom prst="wedgeRectCallout">
            <a:avLst>
              <a:gd name="adj1" fmla="val -191483"/>
              <a:gd name="adj2" fmla="val -52630"/>
            </a:avLst>
          </a:prstGeom>
          <a:solidFill>
            <a:srgbClr val="C6D9F1"/>
          </a:solidFill>
          <a:ln w="381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r" defTabSz="914400">
              <a:lnSpc>
                <a:spcPct val="90000"/>
              </a:lnSpc>
            </a:pPr>
            <a:r>
              <a:rPr lang="en-US" sz="2400" b="1" dirty="0">
                <a:solidFill>
                  <a:srgbClr val="1F497D"/>
                </a:solidFill>
                <a:latin typeface="Calibri"/>
              </a:rPr>
              <a:t>Archive Site</a:t>
            </a:r>
          </a:p>
          <a:p>
            <a:pPr algn="r" defTabSz="914400">
              <a:lnSpc>
                <a:spcPct val="90000"/>
              </a:lnSpc>
            </a:pPr>
            <a:r>
              <a:rPr lang="en-US" sz="1600" b="1" dirty="0">
                <a:solidFill>
                  <a:srgbClr val="1F497D"/>
                </a:solidFill>
                <a:latin typeface="Calibri"/>
              </a:rPr>
              <a:t>Archive Center</a:t>
            </a:r>
          </a:p>
          <a:p>
            <a:pPr marL="0" lvl="1" algn="r" defTabSz="914400">
              <a:lnSpc>
                <a:spcPts val="1325"/>
              </a:lnSpc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Alert Production</a:t>
            </a:r>
          </a:p>
          <a:p>
            <a:pPr marL="0" lvl="1" algn="r" defTabSz="914400">
              <a:lnSpc>
                <a:spcPts val="1325"/>
              </a:lnSpc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Data Release </a:t>
            </a:r>
            <a:r>
              <a:rPr lang="en-US" sz="1200" dirty="0" smtClean="0">
                <a:solidFill>
                  <a:srgbClr val="1F497D"/>
                </a:solidFill>
                <a:latin typeface="Calibri"/>
              </a:rPr>
              <a:t>Production (50%)</a:t>
            </a:r>
            <a:endParaRPr lang="en-US" sz="1200" dirty="0">
              <a:solidFill>
                <a:srgbClr val="1F497D"/>
              </a:solidFill>
              <a:latin typeface="Calibri"/>
            </a:endParaRPr>
          </a:p>
          <a:p>
            <a:pPr marL="0" lvl="1" algn="r" defTabSz="914400">
              <a:lnSpc>
                <a:spcPts val="1325"/>
              </a:lnSpc>
            </a:pPr>
            <a:r>
              <a:rPr lang="en-US" sz="1200" dirty="0" smtClean="0">
                <a:solidFill>
                  <a:srgbClr val="1F497D"/>
                </a:solidFill>
                <a:latin typeface="Calibri"/>
              </a:rPr>
              <a:t>EPO </a:t>
            </a:r>
            <a:r>
              <a:rPr lang="en-US" sz="1200" dirty="0">
                <a:solidFill>
                  <a:srgbClr val="1F497D"/>
                </a:solidFill>
                <a:latin typeface="Calibri"/>
              </a:rPr>
              <a:t>Infrastructure</a:t>
            </a:r>
          </a:p>
          <a:p>
            <a:pPr marL="0" lvl="1" algn="r" defTabSz="914400">
              <a:lnSpc>
                <a:spcPts val="1325"/>
              </a:lnSpc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 Long-term Storage (copy 2)</a:t>
            </a:r>
            <a:endParaRPr lang="en-US" sz="1600" b="1" dirty="0">
              <a:solidFill>
                <a:srgbClr val="1F497D"/>
              </a:solidFill>
              <a:latin typeface="Calibri"/>
            </a:endParaRPr>
          </a:p>
          <a:p>
            <a:pPr algn="r" defTabSz="914400">
              <a:lnSpc>
                <a:spcPct val="90000"/>
              </a:lnSpc>
            </a:pPr>
            <a:r>
              <a:rPr lang="en-US" sz="1600" b="1" dirty="0">
                <a:solidFill>
                  <a:srgbClr val="1F497D"/>
                </a:solidFill>
                <a:latin typeface="Calibri"/>
              </a:rPr>
              <a:t>Data Access Center</a:t>
            </a:r>
          </a:p>
          <a:p>
            <a:pPr marL="0" lvl="1" algn="r" defTabSz="914400">
              <a:lnSpc>
                <a:spcPct val="90000"/>
              </a:lnSpc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Data Access and User Services</a:t>
            </a:r>
            <a:endParaRPr lang="en-US" sz="1600" b="1" dirty="0">
              <a:solidFill>
                <a:srgbClr val="1F497D"/>
              </a:solidFill>
              <a:latin typeface="Calibri"/>
            </a:endParaRPr>
          </a:p>
        </p:txBody>
      </p:sp>
      <p:sp>
        <p:nvSpPr>
          <p:cNvPr id="34" name="AutoShape 8"/>
          <p:cNvSpPr>
            <a:spLocks noChangeArrowheads="1"/>
          </p:cNvSpPr>
          <p:nvPr/>
        </p:nvSpPr>
        <p:spPr bwMode="auto">
          <a:xfrm>
            <a:off x="139700" y="5283200"/>
            <a:ext cx="2438400" cy="977900"/>
          </a:xfrm>
          <a:prstGeom prst="wedgeRectCallout">
            <a:avLst>
              <a:gd name="adj1" fmla="val -11118"/>
              <a:gd name="adj2" fmla="val -272624"/>
            </a:avLst>
          </a:prstGeom>
          <a:solidFill>
            <a:srgbClr val="C6D9F1"/>
          </a:solidFill>
          <a:ln w="38100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defTabSz="914400">
              <a:lnSpc>
                <a:spcPct val="90000"/>
              </a:lnSpc>
            </a:pPr>
            <a:r>
              <a:rPr lang="en-US" sz="2400" b="1" dirty="0">
                <a:solidFill>
                  <a:srgbClr val="1F497D"/>
                </a:solidFill>
                <a:latin typeface="Calibri"/>
              </a:rPr>
              <a:t>HQ Site</a:t>
            </a:r>
          </a:p>
          <a:p>
            <a:pPr defTabSz="914400">
              <a:lnSpc>
                <a:spcPct val="90000"/>
              </a:lnSpc>
            </a:pPr>
            <a:r>
              <a:rPr lang="en-US" sz="1200" dirty="0">
                <a:solidFill>
                  <a:srgbClr val="1F497D"/>
                </a:solidFill>
                <a:latin typeface="Calibri"/>
              </a:rPr>
              <a:t>Science Operations</a:t>
            </a:r>
            <a:br>
              <a:rPr lang="en-US" sz="1200" dirty="0">
                <a:solidFill>
                  <a:srgbClr val="1F497D"/>
                </a:solidFill>
                <a:latin typeface="Calibri"/>
              </a:rPr>
            </a:br>
            <a:r>
              <a:rPr lang="en-US" sz="1200" dirty="0">
                <a:solidFill>
                  <a:srgbClr val="1F497D"/>
                </a:solidFill>
                <a:latin typeface="Calibri"/>
              </a:rPr>
              <a:t>Observatory Management</a:t>
            </a:r>
            <a:br>
              <a:rPr lang="en-US" sz="1200" dirty="0">
                <a:solidFill>
                  <a:srgbClr val="1F497D"/>
                </a:solidFill>
                <a:latin typeface="Calibri"/>
              </a:rPr>
            </a:br>
            <a:r>
              <a:rPr lang="en-US" sz="1200" dirty="0">
                <a:solidFill>
                  <a:srgbClr val="1F497D"/>
                </a:solidFill>
                <a:latin typeface="Calibri"/>
              </a:rPr>
              <a:t>Education and Public Outreach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3342" y="2964132"/>
            <a:ext cx="793715" cy="487816"/>
          </a:xfrm>
          <a:prstGeom prst="rect">
            <a:avLst/>
          </a:prstGeom>
        </p:spPr>
      </p:pic>
      <p:grpSp>
        <p:nvGrpSpPr>
          <p:cNvPr id="40" name="Group 39"/>
          <p:cNvGrpSpPr/>
          <p:nvPr/>
        </p:nvGrpSpPr>
        <p:grpSpPr>
          <a:xfrm>
            <a:off x="2191883" y="849313"/>
            <a:ext cx="6672717" cy="1474787"/>
            <a:chOff x="2191883" y="849313"/>
            <a:chExt cx="6672717" cy="1474787"/>
          </a:xfrm>
        </p:grpSpPr>
        <p:sp>
          <p:nvSpPr>
            <p:cNvPr id="32" name="AutoShape 8"/>
            <p:cNvSpPr>
              <a:spLocks noChangeArrowheads="1"/>
            </p:cNvSpPr>
            <p:nvPr/>
          </p:nvSpPr>
          <p:spPr bwMode="auto">
            <a:xfrm>
              <a:off x="6680200" y="849313"/>
              <a:ext cx="2184400" cy="1474787"/>
            </a:xfrm>
            <a:prstGeom prst="wedgeRectCallout">
              <a:avLst>
                <a:gd name="adj1" fmla="val -143874"/>
                <a:gd name="adj2" fmla="val -45781"/>
              </a:avLst>
            </a:prstGeom>
            <a:gradFill flip="none" rotWithShape="1">
              <a:gsLst>
                <a:gs pos="44000">
                  <a:schemeClr val="tx2"/>
                </a:gs>
                <a:gs pos="66000">
                  <a:schemeClr val="bg1"/>
                </a:gs>
                <a:gs pos="83000">
                  <a:schemeClr val="bg1"/>
                </a:gs>
                <a:gs pos="100000">
                  <a:schemeClr val="accent2"/>
                </a:gs>
              </a:gsLst>
              <a:lin ang="0" scaled="1"/>
              <a:tileRect/>
            </a:gradFill>
            <a:ln w="38100">
              <a:solidFill>
                <a:schemeClr val="tx1">
                  <a:lumMod val="65000"/>
                  <a:lumOff val="35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 algn="r" defTabSz="914400">
                <a:lnSpc>
                  <a:spcPct val="90000"/>
                </a:lnSpc>
              </a:pPr>
              <a:r>
                <a:rPr lang="en-US" b="1" i="1" dirty="0" smtClean="0">
                  <a:solidFill>
                    <a:srgbClr val="1F497D"/>
                  </a:solidFill>
                  <a:latin typeface="Calibri"/>
                </a:rPr>
                <a:t>French</a:t>
              </a:r>
              <a:r>
                <a:rPr lang="en-US" b="1" i="1" dirty="0">
                  <a:solidFill>
                    <a:srgbClr val="1F497D"/>
                  </a:solidFill>
                  <a:latin typeface="Calibri"/>
                </a:rPr>
                <a:t> </a:t>
              </a:r>
              <a:r>
                <a:rPr lang="en-US" b="1" i="1" dirty="0" smtClean="0">
                  <a:solidFill>
                    <a:srgbClr val="1F497D"/>
                  </a:solidFill>
                  <a:latin typeface="Calibri"/>
                </a:rPr>
                <a:t>Processing </a:t>
              </a:r>
              <a:r>
                <a:rPr lang="en-US" b="1" i="1" dirty="0">
                  <a:solidFill>
                    <a:srgbClr val="1F497D"/>
                  </a:solidFill>
                  <a:latin typeface="Calibri"/>
                </a:rPr>
                <a:t>Center</a:t>
              </a:r>
              <a:br>
                <a:rPr lang="en-US" b="1" i="1" dirty="0">
                  <a:solidFill>
                    <a:srgbClr val="1F497D"/>
                  </a:solidFill>
                  <a:latin typeface="Calibri"/>
                </a:rPr>
              </a:br>
              <a:r>
                <a:rPr lang="en-US" sz="1100" b="1" i="1" dirty="0">
                  <a:solidFill>
                    <a:prstClr val="black"/>
                  </a:solidFill>
                  <a:latin typeface="Calibri"/>
                </a:rPr>
                <a:t>(CC-IN2P3, Lyon, France)</a:t>
              </a:r>
              <a:br>
                <a:rPr lang="en-US" sz="1100" b="1" i="1" dirty="0">
                  <a:solidFill>
                    <a:prstClr val="black"/>
                  </a:solidFill>
                  <a:latin typeface="Calibri"/>
                </a:rPr>
              </a:br>
              <a:endParaRPr lang="en-US" sz="1100" b="1" i="1" dirty="0">
                <a:solidFill>
                  <a:prstClr val="black"/>
                </a:solidFill>
                <a:latin typeface="Calibri"/>
              </a:endParaRPr>
            </a:p>
            <a:p>
              <a:pPr marL="0" lvl="1" algn="r" defTabSz="914400">
                <a:lnSpc>
                  <a:spcPts val="1325"/>
                </a:lnSpc>
              </a:pPr>
              <a:r>
                <a:rPr lang="en-US" sz="1050" i="1" dirty="0">
                  <a:solidFill>
                    <a:srgbClr val="1F497D"/>
                  </a:solidFill>
                  <a:latin typeface="Calibri"/>
                </a:rPr>
                <a:t>Data Release Production (50%</a:t>
              </a:r>
              <a:r>
                <a:rPr lang="en-US" sz="1050" i="1" dirty="0" smtClean="0">
                  <a:solidFill>
                    <a:srgbClr val="1F497D"/>
                  </a:solidFill>
                  <a:latin typeface="Calibri"/>
                </a:rPr>
                <a:t>)</a:t>
              </a:r>
            </a:p>
            <a:p>
              <a:pPr marL="0" lvl="1" algn="r" defTabSz="914400">
                <a:lnSpc>
                  <a:spcPts val="1325"/>
                </a:lnSpc>
              </a:pPr>
              <a:r>
                <a:rPr lang="en-US" sz="1050" i="1" smtClean="0">
                  <a:solidFill>
                    <a:srgbClr val="1F497D"/>
                  </a:solidFill>
                  <a:latin typeface="Calibri"/>
                </a:rPr>
                <a:t>French DAC</a:t>
              </a:r>
              <a:endParaRPr lang="en-US" sz="1050" i="1" dirty="0">
                <a:solidFill>
                  <a:srgbClr val="1F497D"/>
                </a:solidFill>
                <a:latin typeface="Calibri"/>
              </a:endParaRPr>
            </a:p>
          </p:txBody>
        </p:sp>
        <p:sp>
          <p:nvSpPr>
            <p:cNvPr id="33" name="Freeform 14"/>
            <p:cNvSpPr>
              <a:spLocks/>
            </p:cNvSpPr>
            <p:nvPr/>
          </p:nvSpPr>
          <p:spPr bwMode="auto">
            <a:xfrm rot="8692103">
              <a:off x="2191883" y="1745168"/>
              <a:ext cx="2843633" cy="440671"/>
            </a:xfrm>
            <a:custGeom>
              <a:avLst/>
              <a:gdLst>
                <a:gd name="T0" fmla="*/ 2147483647 w 1116"/>
                <a:gd name="T1" fmla="*/ 2147483647 h 273"/>
                <a:gd name="T2" fmla="*/ 2147483647 w 1116"/>
                <a:gd name="T3" fmla="*/ 2147483647 h 273"/>
                <a:gd name="T4" fmla="*/ 2147483647 w 1116"/>
                <a:gd name="T5" fmla="*/ 2147483647 h 273"/>
                <a:gd name="T6" fmla="*/ 2147483647 w 1116"/>
                <a:gd name="T7" fmla="*/ 2147483647 h 273"/>
                <a:gd name="T8" fmla="*/ 2147483647 w 1116"/>
                <a:gd name="T9" fmla="*/ 2147483647 h 273"/>
                <a:gd name="T10" fmla="*/ 2147483647 w 1116"/>
                <a:gd name="T11" fmla="*/ 2147483647 h 273"/>
                <a:gd name="T12" fmla="*/ 0 w 1116"/>
                <a:gd name="T13" fmla="*/ 2147483647 h 2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16"/>
                <a:gd name="T22" fmla="*/ 0 h 273"/>
                <a:gd name="T23" fmla="*/ 1116 w 1116"/>
                <a:gd name="T24" fmla="*/ 273 h 27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16" h="273">
                  <a:moveTo>
                    <a:pt x="1116" y="183"/>
                  </a:moveTo>
                  <a:cubicBezTo>
                    <a:pt x="1076" y="152"/>
                    <a:pt x="1036" y="121"/>
                    <a:pt x="963" y="93"/>
                  </a:cubicBezTo>
                  <a:cubicBezTo>
                    <a:pt x="890" y="65"/>
                    <a:pt x="775" y="24"/>
                    <a:pt x="675" y="12"/>
                  </a:cubicBezTo>
                  <a:cubicBezTo>
                    <a:pt x="575" y="0"/>
                    <a:pt x="442" y="11"/>
                    <a:pt x="360" y="21"/>
                  </a:cubicBezTo>
                  <a:cubicBezTo>
                    <a:pt x="278" y="31"/>
                    <a:pt x="232" y="50"/>
                    <a:pt x="180" y="75"/>
                  </a:cubicBezTo>
                  <a:cubicBezTo>
                    <a:pt x="128" y="100"/>
                    <a:pt x="75" y="141"/>
                    <a:pt x="45" y="174"/>
                  </a:cubicBezTo>
                  <a:cubicBezTo>
                    <a:pt x="15" y="207"/>
                    <a:pt x="9" y="253"/>
                    <a:pt x="0" y="273"/>
                  </a:cubicBezTo>
                </a:path>
              </a:pathLst>
            </a:custGeom>
            <a:ln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pPr defTabSz="914400"/>
              <a:endParaRPr lang="en-US">
                <a:solidFill>
                  <a:srgbClr val="9BBB59">
                    <a:lumMod val="40000"/>
                    <a:lumOff val="60000"/>
                  </a:srgbClr>
                </a:solidFill>
                <a:latin typeface="Calibri"/>
              </a:endParaRPr>
            </a:p>
          </p:txBody>
        </p:sp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31000" y="1893683"/>
              <a:ext cx="1011759" cy="430417"/>
            </a:xfrm>
            <a:prstGeom prst="rect">
              <a:avLst/>
            </a:prstGeom>
          </p:spPr>
        </p:pic>
      </p:grp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65"/>
          <a:stretch/>
        </p:blipFill>
        <p:spPr>
          <a:xfrm>
            <a:off x="1699665" y="5386473"/>
            <a:ext cx="826589" cy="298107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3865"/>
          <a:stretch/>
        </p:blipFill>
        <p:spPr>
          <a:xfrm>
            <a:off x="5746205" y="5883906"/>
            <a:ext cx="826589" cy="298107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274280" y="2778067"/>
            <a:ext cx="1345313" cy="3071437"/>
            <a:chOff x="2274280" y="2778067"/>
            <a:chExt cx="1345313" cy="3071437"/>
          </a:xfrm>
        </p:grpSpPr>
        <p:sp>
          <p:nvSpPr>
            <p:cNvPr id="25" name="Freeform 12"/>
            <p:cNvSpPr>
              <a:spLocks/>
            </p:cNvSpPr>
            <p:nvPr/>
          </p:nvSpPr>
          <p:spPr bwMode="auto">
            <a:xfrm rot="19721712" flipV="1">
              <a:off x="2274280" y="3615236"/>
              <a:ext cx="1049574" cy="2234268"/>
            </a:xfrm>
            <a:custGeom>
              <a:avLst/>
              <a:gdLst>
                <a:gd name="T0" fmla="*/ 2147483647 w 10000"/>
                <a:gd name="T1" fmla="*/ 2147483647 h 10000"/>
                <a:gd name="T2" fmla="*/ 2147483647 w 10000"/>
                <a:gd name="T3" fmla="*/ 2147483647 h 10000"/>
                <a:gd name="T4" fmla="*/ 2147483647 w 10000"/>
                <a:gd name="T5" fmla="*/ 2147483647 h 10000"/>
                <a:gd name="T6" fmla="*/ 2147483647 w 10000"/>
                <a:gd name="T7" fmla="*/ 2147483647 h 10000"/>
                <a:gd name="T8" fmla="*/ 2147483647 w 10000"/>
                <a:gd name="T9" fmla="*/ 2147483647 h 10000"/>
                <a:gd name="T10" fmla="*/ 2147483647 w 10000"/>
                <a:gd name="T11" fmla="*/ 2147483647 h 10000"/>
                <a:gd name="T12" fmla="*/ 2147483647 w 10000"/>
                <a:gd name="T13" fmla="*/ 0 h 100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000"/>
                <a:gd name="T22" fmla="*/ 0 h 10000"/>
                <a:gd name="T23" fmla="*/ 10000 w 10000"/>
                <a:gd name="T24" fmla="*/ 10000 h 1000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000" h="10000">
                  <a:moveTo>
                    <a:pt x="10000" y="10000"/>
                  </a:moveTo>
                  <a:cubicBezTo>
                    <a:pt x="8703" y="9739"/>
                    <a:pt x="7418" y="9478"/>
                    <a:pt x="6181" y="9061"/>
                  </a:cubicBezTo>
                  <a:cubicBezTo>
                    <a:pt x="4943" y="8643"/>
                    <a:pt x="3540" y="8095"/>
                    <a:pt x="2573" y="7510"/>
                  </a:cubicBezTo>
                  <a:cubicBezTo>
                    <a:pt x="1607" y="6926"/>
                    <a:pt x="734" y="6310"/>
                    <a:pt x="346" y="5537"/>
                  </a:cubicBezTo>
                  <a:cubicBezTo>
                    <a:pt x="-44" y="4764"/>
                    <a:pt x="-138" y="3627"/>
                    <a:pt x="239" y="2859"/>
                  </a:cubicBezTo>
                  <a:cubicBezTo>
                    <a:pt x="616" y="2092"/>
                    <a:pt x="1795" y="1403"/>
                    <a:pt x="2573" y="933"/>
                  </a:cubicBezTo>
                  <a:cubicBezTo>
                    <a:pt x="3352" y="464"/>
                    <a:pt x="4636" y="188"/>
                    <a:pt x="5119" y="0"/>
                  </a:cubicBezTo>
                </a:path>
              </a:pathLst>
            </a:custGeom>
            <a:ln>
              <a:solidFill>
                <a:srgbClr val="FFFF00"/>
              </a:solidFill>
              <a:headEnd/>
              <a:tailEnd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  <p:txBody>
            <a:bodyPr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6" name="Freeform 25"/>
            <p:cNvSpPr/>
            <p:nvPr/>
          </p:nvSpPr>
          <p:spPr>
            <a:xfrm rot="21286219">
              <a:off x="2499335" y="2778067"/>
              <a:ext cx="1120258" cy="2910847"/>
            </a:xfrm>
            <a:custGeom>
              <a:avLst/>
              <a:gdLst>
                <a:gd name="connsiteX0" fmla="*/ 948266 w 1454083"/>
                <a:gd name="connsiteY0" fmla="*/ 2921000 h 2921000"/>
                <a:gd name="connsiteX1" fmla="*/ 1202266 w 1454083"/>
                <a:gd name="connsiteY1" fmla="*/ 2844800 h 2921000"/>
                <a:gd name="connsiteX2" fmla="*/ 1405466 w 1454083"/>
                <a:gd name="connsiteY2" fmla="*/ 2590800 h 2921000"/>
                <a:gd name="connsiteX3" fmla="*/ 1447800 w 1454083"/>
                <a:gd name="connsiteY3" fmla="*/ 2116667 h 2921000"/>
                <a:gd name="connsiteX4" fmla="*/ 1303866 w 1454083"/>
                <a:gd name="connsiteY4" fmla="*/ 1701800 h 2921000"/>
                <a:gd name="connsiteX5" fmla="*/ 389466 w 1454083"/>
                <a:gd name="connsiteY5" fmla="*/ 787400 h 2921000"/>
                <a:gd name="connsiteX6" fmla="*/ 0 w 1454083"/>
                <a:gd name="connsiteY6" fmla="*/ 0 h 292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4083" h="2921000">
                  <a:moveTo>
                    <a:pt x="948266" y="2921000"/>
                  </a:moveTo>
                  <a:cubicBezTo>
                    <a:pt x="1037166" y="2910416"/>
                    <a:pt x="1126066" y="2899833"/>
                    <a:pt x="1202266" y="2844800"/>
                  </a:cubicBezTo>
                  <a:cubicBezTo>
                    <a:pt x="1278466" y="2789767"/>
                    <a:pt x="1364544" y="2712155"/>
                    <a:pt x="1405466" y="2590800"/>
                  </a:cubicBezTo>
                  <a:cubicBezTo>
                    <a:pt x="1446388" y="2469445"/>
                    <a:pt x="1464733" y="2264834"/>
                    <a:pt x="1447800" y="2116667"/>
                  </a:cubicBezTo>
                  <a:cubicBezTo>
                    <a:pt x="1430867" y="1968500"/>
                    <a:pt x="1480255" y="1923344"/>
                    <a:pt x="1303866" y="1701800"/>
                  </a:cubicBezTo>
                  <a:cubicBezTo>
                    <a:pt x="1127477" y="1480256"/>
                    <a:pt x="606777" y="1071033"/>
                    <a:pt x="389466" y="787400"/>
                  </a:cubicBezTo>
                  <a:cubicBezTo>
                    <a:pt x="172155" y="503767"/>
                    <a:pt x="0" y="0"/>
                    <a:pt x="0" y="0"/>
                  </a:cubicBezTo>
                </a:path>
              </a:pathLst>
            </a:custGeom>
            <a:ln>
              <a:solidFill>
                <a:srgbClr val="FFFF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black"/>
                </a:solidFill>
                <a:latin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927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72306"/>
            <a:ext cx="6956176" cy="557213"/>
          </a:xfrm>
        </p:spPr>
        <p:txBody>
          <a:bodyPr/>
          <a:lstStyle/>
          <a:p>
            <a:r>
              <a:rPr lang="en-US" dirty="0" smtClean="0"/>
              <a:t>Infrastructure: </a:t>
            </a:r>
            <a:r>
              <a:rPr lang="en-US" dirty="0" err="1" smtClean="0"/>
              <a:t>Petascale</a:t>
            </a:r>
            <a:r>
              <a:rPr lang="en-US" dirty="0" smtClean="0"/>
              <a:t> Computing, </a:t>
            </a:r>
            <a:r>
              <a:rPr lang="en-US" dirty="0" err="1" smtClean="0"/>
              <a:t>Gbit</a:t>
            </a:r>
            <a:r>
              <a:rPr lang="en-US" dirty="0" smtClean="0"/>
              <a:t> Networks</a:t>
            </a:r>
            <a:endParaRPr lang="en-US" dirty="0"/>
          </a:p>
        </p:txBody>
      </p:sp>
      <p:sp>
        <p:nvSpPr>
          <p:cNvPr id="10" name="AutoShape 8"/>
          <p:cNvSpPr>
            <a:spLocks noChangeArrowheads="1"/>
          </p:cNvSpPr>
          <p:nvPr/>
        </p:nvSpPr>
        <p:spPr bwMode="auto">
          <a:xfrm>
            <a:off x="148731" y="5034444"/>
            <a:ext cx="3707033" cy="1290156"/>
          </a:xfrm>
          <a:prstGeom prst="wedgeRectCallout">
            <a:avLst>
              <a:gd name="adj1" fmla="val 53702"/>
              <a:gd name="adj2" fmla="val -20857"/>
            </a:avLst>
          </a:prstGeom>
          <a:noFill/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r">
              <a:lnSpc>
                <a:spcPct val="90000"/>
              </a:lnSpc>
            </a:pPr>
            <a:r>
              <a:rPr lang="en-US" b="1" i="1" dirty="0" smtClean="0">
                <a:solidFill>
                  <a:srgbClr val="1F497D"/>
                </a:solidFill>
              </a:rPr>
              <a:t>Long Haul Networks</a:t>
            </a:r>
            <a:r>
              <a:rPr lang="en-US" b="1" dirty="0" smtClean="0">
                <a:solidFill>
                  <a:srgbClr val="1F497D"/>
                </a:solidFill>
              </a:rPr>
              <a:t> </a:t>
            </a:r>
            <a:r>
              <a:rPr lang="en-US" dirty="0" smtClean="0">
                <a:solidFill>
                  <a:srgbClr val="1F497D"/>
                </a:solidFill>
              </a:rPr>
              <a:t>to transport data from Chile to the U.S.</a:t>
            </a:r>
          </a:p>
          <a:p>
            <a:pPr algn="r">
              <a:lnSpc>
                <a:spcPct val="90000"/>
              </a:lnSpc>
            </a:pPr>
            <a:endParaRPr lang="en-US" sz="1400" dirty="0" smtClean="0">
              <a:solidFill>
                <a:srgbClr val="1F497D"/>
              </a:solidFill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200" i="1" dirty="0" smtClean="0"/>
              <a:t>200 </a:t>
            </a:r>
            <a:r>
              <a:rPr lang="en-US" sz="1200" i="1" dirty="0" err="1" smtClean="0"/>
              <a:t>Gbps</a:t>
            </a:r>
            <a:r>
              <a:rPr lang="en-US" sz="1200" i="1" dirty="0" smtClean="0"/>
              <a:t> from Summit to La Serena (new fiber)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200" i="1" dirty="0" smtClean="0"/>
              <a:t>2x40 </a:t>
            </a:r>
            <a:r>
              <a:rPr lang="en-US" sz="1200" i="1" dirty="0" err="1" smtClean="0"/>
              <a:t>Gbit</a:t>
            </a:r>
            <a:r>
              <a:rPr lang="en-US" sz="1200" i="1" dirty="0" smtClean="0"/>
              <a:t> (minimum) for La Serena to Champaign, IL (protected, existing fiber)</a:t>
            </a:r>
            <a:endParaRPr lang="en-US" sz="1200" i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25302" t="15156" r="1" b="9855"/>
          <a:stretch/>
        </p:blipFill>
        <p:spPr>
          <a:xfrm>
            <a:off x="4057190" y="3446210"/>
            <a:ext cx="4914096" cy="2780482"/>
          </a:xfrm>
          <a:prstGeom prst="rect">
            <a:avLst/>
          </a:prstGeom>
          <a:ln>
            <a:solidFill>
              <a:srgbClr val="0D0D0D"/>
            </a:solidFill>
          </a:ln>
          <a:effectLst/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746421" y="5723151"/>
            <a:ext cx="610789" cy="37539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415" y="5723151"/>
            <a:ext cx="419147" cy="375390"/>
          </a:xfrm>
          <a:prstGeom prst="rect">
            <a:avLst/>
          </a:prstGeom>
        </p:spPr>
      </p:pic>
      <p:sp>
        <p:nvSpPr>
          <p:cNvPr id="16" name="AutoShape 8"/>
          <p:cNvSpPr>
            <a:spLocks noChangeArrowheads="1"/>
          </p:cNvSpPr>
          <p:nvPr/>
        </p:nvSpPr>
        <p:spPr bwMode="auto">
          <a:xfrm>
            <a:off x="6953962" y="3605381"/>
            <a:ext cx="1879600" cy="640930"/>
          </a:xfrm>
          <a:prstGeom prst="wedgeRectCallout">
            <a:avLst>
              <a:gd name="adj1" fmla="val -95783"/>
              <a:gd name="adj2" fmla="val 8659"/>
            </a:avLst>
          </a:prstGeom>
          <a:solidFill>
            <a:srgbClr val="C6D9F1"/>
          </a:solidFill>
          <a:ln w="12700" cmpd="sng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r">
              <a:lnSpc>
                <a:spcPct val="90000"/>
              </a:lnSpc>
            </a:pPr>
            <a:r>
              <a:rPr lang="en-US" sz="1400" b="1" dirty="0">
                <a:solidFill>
                  <a:srgbClr val="1F497D"/>
                </a:solidFill>
              </a:rPr>
              <a:t>Archive </a:t>
            </a:r>
            <a:r>
              <a:rPr lang="en-US" sz="1400" b="1" dirty="0" smtClean="0">
                <a:solidFill>
                  <a:srgbClr val="1F497D"/>
                </a:solidFill>
              </a:rPr>
              <a:t>Site and U.S. Data Access Center</a:t>
            </a:r>
            <a:endParaRPr lang="en-US" sz="1400" b="1" dirty="0">
              <a:solidFill>
                <a:srgbClr val="1F497D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050" b="1" dirty="0" smtClean="0">
                <a:solidFill>
                  <a:srgbClr val="1F497D"/>
                </a:solidFill>
              </a:rPr>
              <a:t>NCSA, Champaign, IL</a:t>
            </a:r>
            <a:endParaRPr lang="en-US" sz="1050" b="1" dirty="0">
              <a:solidFill>
                <a:srgbClr val="1F497D"/>
              </a:solidFill>
            </a:endParaRPr>
          </a:p>
        </p:txBody>
      </p:sp>
      <p:sp>
        <p:nvSpPr>
          <p:cNvPr id="17" name="AutoShape 8"/>
          <p:cNvSpPr>
            <a:spLocks noChangeArrowheads="1"/>
          </p:cNvSpPr>
          <p:nvPr/>
        </p:nvSpPr>
        <p:spPr bwMode="auto">
          <a:xfrm>
            <a:off x="4165600" y="5545424"/>
            <a:ext cx="1644190" cy="618309"/>
          </a:xfrm>
          <a:prstGeom prst="wedgeRectCallout">
            <a:avLst>
              <a:gd name="adj1" fmla="val 100298"/>
              <a:gd name="adj2" fmla="val 43945"/>
            </a:avLst>
          </a:prstGeom>
          <a:solidFill>
            <a:srgbClr val="C6D9F1"/>
          </a:solidFill>
          <a:ln w="12700" cmpd="sng">
            <a:solidFill>
              <a:schemeClr val="tx1">
                <a:lumMod val="65000"/>
                <a:lumOff val="3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prstTxWarp prst="textNoShape">
              <a:avLst/>
            </a:prstTxWarp>
          </a:bodyPr>
          <a:lstStyle/>
          <a:p>
            <a:pPr algn="r">
              <a:lnSpc>
                <a:spcPct val="90000"/>
              </a:lnSpc>
            </a:pPr>
            <a:r>
              <a:rPr lang="en-US" sz="1200" b="1" dirty="0" smtClean="0">
                <a:solidFill>
                  <a:srgbClr val="1F497D"/>
                </a:solidFill>
              </a:rPr>
              <a:t>Base Site and Chilean Data Access Center</a:t>
            </a:r>
            <a:endParaRPr lang="en-US" sz="1200" b="1" dirty="0">
              <a:solidFill>
                <a:srgbClr val="1F497D"/>
              </a:solidFill>
            </a:endParaRPr>
          </a:p>
          <a:p>
            <a:pPr algn="r">
              <a:lnSpc>
                <a:spcPct val="90000"/>
              </a:lnSpc>
            </a:pPr>
            <a:r>
              <a:rPr lang="en-US" sz="1000" b="1" dirty="0" smtClean="0">
                <a:solidFill>
                  <a:srgbClr val="1F497D"/>
                </a:solidFill>
              </a:rPr>
              <a:t>La Serena, Chile</a:t>
            </a:r>
            <a:endParaRPr lang="en-US" sz="1000" b="1" dirty="0">
              <a:solidFill>
                <a:srgbClr val="1F497D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-76200" y="785813"/>
            <a:ext cx="9091492" cy="3937000"/>
            <a:chOff x="-76200" y="785813"/>
            <a:chExt cx="9091492" cy="3937000"/>
          </a:xfrm>
        </p:grpSpPr>
        <p:sp>
          <p:nvSpPr>
            <p:cNvPr id="6" name="AutoShape 8"/>
            <p:cNvSpPr>
              <a:spLocks noChangeArrowheads="1"/>
            </p:cNvSpPr>
            <p:nvPr/>
          </p:nvSpPr>
          <p:spPr bwMode="auto">
            <a:xfrm>
              <a:off x="6144856" y="838200"/>
              <a:ext cx="2870436" cy="2222696"/>
            </a:xfrm>
            <a:prstGeom prst="wedgeRectCallout">
              <a:avLst>
                <a:gd name="adj1" fmla="val -54567"/>
                <a:gd name="adj2" fmla="val -21654"/>
              </a:avLst>
            </a:prstGeom>
            <a:solidFill>
              <a:schemeClr val="bg1"/>
            </a:solidFill>
            <a:ln w="12700" cmpd="sng">
              <a:solidFill>
                <a:schemeClr val="bg1">
                  <a:lumMod val="65000"/>
                </a:schemeClr>
              </a:solidFill>
              <a:miter lim="800000"/>
              <a:headEnd/>
              <a:tailEnd/>
            </a:ln>
            <a:effectLst/>
          </p:spPr>
          <p:txBody>
            <a:bodyPr>
              <a:prstTxWarp prst="textNoShape">
                <a:avLst/>
              </a:prstTxWarp>
            </a:bodyPr>
            <a:lstStyle/>
            <a:p>
              <a:pPr algn="r">
                <a:lnSpc>
                  <a:spcPct val="90000"/>
                </a:lnSpc>
              </a:pPr>
              <a:r>
                <a:rPr lang="en-US" i="1" dirty="0" smtClean="0">
                  <a:solidFill>
                    <a:srgbClr val="1F497D"/>
                  </a:solidFill>
                </a:rPr>
                <a:t>The computing cluster at the </a:t>
              </a:r>
              <a:r>
                <a:rPr lang="en-US" b="1" i="1" dirty="0" smtClean="0">
                  <a:solidFill>
                    <a:srgbClr val="1F497D"/>
                  </a:solidFill>
                </a:rPr>
                <a:t>LSST Archive</a:t>
              </a:r>
              <a:r>
                <a:rPr lang="en-US" i="1" dirty="0" smtClean="0">
                  <a:solidFill>
                    <a:srgbClr val="1F497D"/>
                  </a:solidFill>
                </a:rPr>
                <a:t> (at NCSA) will run the processing pipelines.</a:t>
              </a:r>
            </a:p>
            <a:p>
              <a:pPr algn="r">
                <a:lnSpc>
                  <a:spcPct val="90000"/>
                </a:lnSpc>
              </a:pPr>
              <a:endParaRPr lang="en-US" sz="1200" dirty="0" smtClean="0"/>
            </a:p>
            <a:p>
              <a:pPr marL="171450" indent="-171450">
                <a:lnSpc>
                  <a:spcPct val="90000"/>
                </a:lnSpc>
                <a:buFont typeface="Arial"/>
                <a:buChar char="•"/>
              </a:pPr>
              <a:r>
                <a:rPr lang="en-US" sz="1200" i="1" dirty="0" smtClean="0"/>
                <a:t>Single-user, single-application, dedicated data center</a:t>
              </a:r>
            </a:p>
            <a:p>
              <a:pPr marL="171450" indent="-171450">
                <a:lnSpc>
                  <a:spcPct val="90000"/>
                </a:lnSpc>
                <a:buFont typeface="Arial"/>
                <a:buChar char="•"/>
              </a:pPr>
              <a:r>
                <a:rPr lang="en-US" sz="1200" i="1" dirty="0" smtClean="0"/>
                <a:t>Process images in real-time to detect changes in the sky</a:t>
              </a:r>
              <a:endParaRPr lang="en-US" sz="1200" i="1" dirty="0">
                <a:solidFill>
                  <a:srgbClr val="1F497D"/>
                </a:solidFill>
              </a:endParaRPr>
            </a:p>
            <a:p>
              <a:pPr marL="171450" indent="-171450">
                <a:lnSpc>
                  <a:spcPct val="90000"/>
                </a:lnSpc>
                <a:buFont typeface="Arial"/>
                <a:buChar char="•"/>
              </a:pPr>
              <a:r>
                <a:rPr lang="en-US" sz="1200" i="1" dirty="0" smtClean="0"/>
                <a:t>Produce annual data releases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6200" y="785813"/>
              <a:ext cx="5905500" cy="393700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66211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strips dir="rd"/>
      </p:transition>
    </mc:Choice>
    <mc:Fallback xmlns="">
      <p:transition xmlns:p14="http://schemas.microsoft.com/office/powerpoint/2010/main">
        <p:strips dir="rd"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“Applications”: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 Scientific Core of LSST DM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5123" name="Content Placeholder 10"/>
          <p:cNvSpPr>
            <a:spLocks noGrp="1"/>
          </p:cNvSpPr>
          <p:nvPr>
            <p:ph sz="half" idx="1"/>
          </p:nvPr>
        </p:nvSpPr>
        <p:spPr>
          <a:xfrm>
            <a:off x="3962400" y="1066800"/>
            <a:ext cx="4876800" cy="4038600"/>
          </a:xfrm>
        </p:spPr>
        <p:txBody>
          <a:bodyPr/>
          <a:lstStyle/>
          <a:p>
            <a:pPr eaLnBrk="1" hangingPunct="1"/>
            <a:r>
              <a:rPr lang="en-US" altLang="ja-JP" sz="1800" i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Applications</a:t>
            </a:r>
            <a:r>
              <a:rPr lang="en-US" altLang="ja-JP" sz="1800" dirty="0" smtClean="0">
                <a:latin typeface="Calibri" charset="0"/>
                <a:ea typeface="ＭＳ Ｐゴシック" charset="0"/>
                <a:cs typeface="ＭＳ Ｐゴシック" charset="0"/>
              </a:rPr>
              <a:t> (aka Science Pipelines) carry the core </a:t>
            </a:r>
            <a:r>
              <a:rPr lang="en-US" altLang="ja-JP" sz="1800" dirty="0" smtClean="0">
                <a:latin typeface="Calibri" charset="0"/>
                <a:ea typeface="ＭＳ Ｐゴシック" charset="0"/>
                <a:cs typeface="ＭＳ Ｐゴシック" charset="0"/>
              </a:rPr>
              <a:t>scientific algorithms that process or analyze raw LSST data to generate output Data </a:t>
            </a:r>
            <a:r>
              <a:rPr lang="en-US" altLang="ja-JP" sz="1800" dirty="0">
                <a:latin typeface="Calibri" charset="0"/>
                <a:ea typeface="ＭＳ Ｐゴシック" charset="0"/>
                <a:cs typeface="ＭＳ Ｐゴシック" charset="0"/>
              </a:rPr>
              <a:t>P</a:t>
            </a:r>
            <a:r>
              <a:rPr lang="en-US" altLang="ja-JP" sz="1800" dirty="0" smtClean="0">
                <a:latin typeface="Calibri" charset="0"/>
                <a:ea typeface="ＭＳ Ｐゴシック" charset="0"/>
                <a:cs typeface="ＭＳ Ｐゴシック" charset="0"/>
              </a:rPr>
              <a:t>roducts</a:t>
            </a:r>
            <a:br>
              <a:rPr lang="en-US" altLang="ja-JP" sz="1800" dirty="0" smtClean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altLang="ja-JP" sz="12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Variety of </a:t>
            </a:r>
            <a:r>
              <a:rPr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  <a:t>processing</a:t>
            </a:r>
          </a:p>
          <a:p>
            <a:pPr lvl="1"/>
            <a:r>
              <a:rPr lang="en-US" sz="1600" dirty="0" smtClean="0">
                <a:latin typeface="Calibri" charset="0"/>
                <a:ea typeface="ＭＳ Ｐゴシック" charset="0"/>
                <a:cs typeface="ＭＳ Ｐゴシック" charset="0"/>
              </a:rPr>
              <a:t>Image processing</a:t>
            </a:r>
          </a:p>
          <a:p>
            <a:pPr lvl="1"/>
            <a:r>
              <a:rPr lang="en-US" sz="1600" dirty="0" smtClean="0">
                <a:latin typeface="Calibri" charset="0"/>
                <a:ea typeface="ＭＳ Ｐゴシック" charset="0"/>
                <a:cs typeface="ＭＳ Ｐゴシック" charset="0"/>
              </a:rPr>
              <a:t>Measurement </a:t>
            </a:r>
            <a:r>
              <a:rPr lang="en-US" sz="1600" dirty="0">
                <a:latin typeface="Calibri" charset="0"/>
                <a:ea typeface="ＭＳ Ｐゴシック" charset="0"/>
                <a:cs typeface="ＭＳ Ｐゴシック" charset="0"/>
              </a:rPr>
              <a:t>of source </a:t>
            </a:r>
            <a:r>
              <a:rPr lang="en-US" sz="1600" dirty="0" smtClean="0">
                <a:latin typeface="Calibri" charset="0"/>
                <a:ea typeface="ＭＳ Ｐゴシック" charset="0"/>
                <a:cs typeface="ＭＳ Ｐゴシック" charset="0"/>
              </a:rPr>
              <a:t>properties</a:t>
            </a:r>
          </a:p>
          <a:p>
            <a:pPr lvl="1"/>
            <a:r>
              <a:rPr lang="en-US" sz="1600" dirty="0" smtClean="0">
                <a:latin typeface="Calibri" charset="0"/>
                <a:ea typeface="ＭＳ Ｐゴシック" charset="0"/>
                <a:cs typeface="ＭＳ Ｐゴシック" charset="0"/>
              </a:rPr>
              <a:t>Associating </a:t>
            </a:r>
            <a:r>
              <a:rPr lang="en-US" sz="1600" dirty="0">
                <a:latin typeface="Calibri" charset="0"/>
                <a:ea typeface="ＭＳ Ｐゴシック" charset="0"/>
                <a:cs typeface="ＭＳ Ｐゴシック" charset="0"/>
              </a:rPr>
              <a:t>sources across space and time, </a:t>
            </a:r>
            <a:r>
              <a:rPr lang="en-US" sz="1600" dirty="0" smtClean="0">
                <a:latin typeface="Calibri" charset="0"/>
                <a:ea typeface="ＭＳ Ｐゴシック" charset="0"/>
                <a:cs typeface="ＭＳ Ｐゴシック" charset="0"/>
              </a:rPr>
              <a:t>e.g. </a:t>
            </a:r>
            <a:r>
              <a:rPr lang="en-US" sz="1600" dirty="0">
                <a:latin typeface="Calibri" charset="0"/>
                <a:ea typeface="ＭＳ Ｐゴシック" charset="0"/>
                <a:cs typeface="ＭＳ Ｐゴシック" charset="0"/>
              </a:rPr>
              <a:t>for tracking solar system </a:t>
            </a:r>
            <a:r>
              <a:rPr lang="en-US" sz="1600" dirty="0" smtClean="0">
                <a:latin typeface="Calibri" charset="0"/>
                <a:ea typeface="ＭＳ Ｐゴシック" charset="0"/>
                <a:cs typeface="ＭＳ Ｐゴシック" charset="0"/>
              </a:rPr>
              <a:t>objects</a:t>
            </a:r>
            <a:br>
              <a:rPr lang="en-US" sz="1600" dirty="0" smtClean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1200" dirty="0">
              <a:latin typeface="Calibri" charset="0"/>
              <a:ea typeface="ＭＳ Ｐゴシック" charset="0"/>
              <a:cs typeface="ＭＳ Ｐゴシック" charset="0"/>
            </a:endParaRPr>
          </a:p>
          <a:p>
            <a:pPr eaLnBrk="1" hangingPunct="1"/>
            <a:r>
              <a:rPr lang="en-US" sz="1800" i="1" dirty="0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Applications </a:t>
            </a:r>
            <a:r>
              <a:rPr lang="en-US" sz="1800" i="1" dirty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framework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  <a:t>layer (</a:t>
            </a:r>
            <a:r>
              <a:rPr lang="en-US" sz="1800" i="1" dirty="0" err="1" smtClean="0">
                <a:solidFill>
                  <a:srgbClr val="FF0000"/>
                </a:solidFill>
                <a:latin typeface="Calibri" charset="0"/>
                <a:ea typeface="ＭＳ Ｐゴシック" charset="0"/>
                <a:cs typeface="ＭＳ Ｐゴシック" charset="0"/>
              </a:rPr>
              <a:t>afw</a:t>
            </a:r>
            <a:r>
              <a:rPr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  <a:t>; not shown) allows </a:t>
            </a:r>
            <a:r>
              <a:rPr lang="en-US" sz="1800" dirty="0">
                <a:latin typeface="Calibri" charset="0"/>
                <a:ea typeface="ＭＳ Ｐゴシック" charset="0"/>
                <a:cs typeface="ＭＳ Ｐゴシック" charset="0"/>
              </a:rPr>
              <a:t>them to be written </a:t>
            </a:r>
            <a:r>
              <a:rPr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  <a:t>in a high-level language</a:t>
            </a:r>
            <a:br>
              <a:rPr lang="en-US" sz="1800" dirty="0" smtClean="0">
                <a:latin typeface="Calibri" charset="0"/>
                <a:ea typeface="ＭＳ Ｐゴシック" charset="0"/>
                <a:cs typeface="ＭＳ Ｐゴシック" charset="0"/>
              </a:rPr>
            </a:br>
            <a:endParaRPr lang="en-US" sz="1800" dirty="0" smtClean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b="16981"/>
          <a:stretch/>
        </p:blipFill>
        <p:spPr>
          <a:xfrm>
            <a:off x="96483" y="707331"/>
            <a:ext cx="3865917" cy="56934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800" y="5486400"/>
            <a:ext cx="609600" cy="775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20859" b="23152"/>
          <a:stretch/>
        </p:blipFill>
        <p:spPr>
          <a:xfrm>
            <a:off x="7718030" y="5603190"/>
            <a:ext cx="1143000" cy="639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184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1089684"/>
            <a:ext cx="9231851" cy="354700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  <a:ln w="0" cap="flat">
            <a:noFill/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64969" y="4682449"/>
            <a:ext cx="9231851" cy="594978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  <a:ln w="0" cap="flat">
            <a:noFill/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1764758"/>
            <a:ext cx="9231851" cy="1647636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  <a:ln w="0" cap="flat">
            <a:noFill/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endParaRPr lang="en-US" sz="16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152400"/>
            <a:ext cx="6864649" cy="557213"/>
          </a:xfrm>
        </p:spPr>
        <p:txBody>
          <a:bodyPr/>
          <a:lstStyle/>
          <a:p>
            <a:r>
              <a:rPr lang="en-US" dirty="0" smtClean="0"/>
              <a:t>LSST Science Pipelines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199" y="1066800"/>
            <a:ext cx="8229601" cy="4768498"/>
          </a:xfrm>
        </p:spPr>
        <p:txBody>
          <a:bodyPr/>
          <a:lstStyle/>
          <a:p>
            <a:r>
              <a:rPr lang="en-US" sz="1800" dirty="0" smtClean="0"/>
              <a:t>02C.01.02.01/02.				</a:t>
            </a:r>
            <a:r>
              <a:rPr lang="en-US" sz="1800" b="1" dirty="0" smtClean="0"/>
              <a:t>Data Quality Assessment Pipelines</a:t>
            </a:r>
          </a:p>
          <a:p>
            <a:r>
              <a:rPr lang="en-US" sz="1800" dirty="0" smtClean="0"/>
              <a:t>02C.01.[02.01.04,04.01,04.02]		</a:t>
            </a:r>
            <a:r>
              <a:rPr lang="en-US" sz="1800" b="1" dirty="0" smtClean="0"/>
              <a:t>Calibration Pipelines</a:t>
            </a:r>
            <a:endParaRPr lang="en-US" sz="1800" dirty="0" smtClean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sz="1800" dirty="0" smtClean="0"/>
              <a:t>02C</a:t>
            </a:r>
            <a:r>
              <a:rPr lang="en-US" sz="1800" dirty="0"/>
              <a:t>.</a:t>
            </a:r>
            <a:r>
              <a:rPr lang="en-US" sz="1800" dirty="0" smtClean="0"/>
              <a:t>03.01. 					</a:t>
            </a:r>
            <a:r>
              <a:rPr lang="en-US" sz="1800" b="1" dirty="0" smtClean="0"/>
              <a:t>Single</a:t>
            </a:r>
            <a:r>
              <a:rPr lang="en-US" sz="1800" b="1" dirty="0"/>
              <a:t>-Frame Processing </a:t>
            </a:r>
            <a:r>
              <a:rPr lang="en-US" sz="1800" b="1" dirty="0" smtClean="0"/>
              <a:t>Pipeline</a:t>
            </a:r>
            <a:endParaRPr lang="en-US" sz="1800" dirty="0" smtClean="0"/>
          </a:p>
          <a:p>
            <a:r>
              <a:rPr lang="en-US" sz="1800" dirty="0"/>
              <a:t>02C.</a:t>
            </a:r>
            <a:r>
              <a:rPr lang="en-US" sz="1800" dirty="0" smtClean="0"/>
              <a:t>03.02. </a:t>
            </a:r>
            <a:r>
              <a:rPr lang="en-US" sz="1800" dirty="0"/>
              <a:t>		</a:t>
            </a:r>
            <a:r>
              <a:rPr lang="en-US" sz="1800" dirty="0" smtClean="0"/>
              <a:t>			</a:t>
            </a:r>
            <a:r>
              <a:rPr lang="en-US" sz="1800" b="1" dirty="0" smtClean="0"/>
              <a:t>Association pipeline</a:t>
            </a:r>
            <a:endParaRPr lang="en-US" sz="1800" dirty="0"/>
          </a:p>
          <a:p>
            <a:r>
              <a:rPr lang="en-US" sz="1800" dirty="0" smtClean="0"/>
              <a:t>02C</a:t>
            </a:r>
            <a:r>
              <a:rPr lang="en-US" sz="1800" dirty="0"/>
              <a:t>.03.03. 		</a:t>
            </a:r>
            <a:r>
              <a:rPr lang="en-US" sz="1800" dirty="0" smtClean="0"/>
              <a:t>			</a:t>
            </a:r>
            <a:r>
              <a:rPr lang="en-US" sz="1800" b="1" dirty="0" smtClean="0"/>
              <a:t>Alert </a:t>
            </a:r>
            <a:r>
              <a:rPr lang="en-US" sz="1800" b="1" dirty="0"/>
              <a:t>Generation </a:t>
            </a:r>
            <a:r>
              <a:rPr lang="en-US" sz="1800" b="1" dirty="0" smtClean="0"/>
              <a:t>Pipeline</a:t>
            </a:r>
            <a:endParaRPr lang="en-US" sz="1800" dirty="0"/>
          </a:p>
          <a:p>
            <a:r>
              <a:rPr lang="en-US" sz="1800" dirty="0"/>
              <a:t>02C.03.04. 		</a:t>
            </a:r>
            <a:r>
              <a:rPr lang="en-US" sz="1800" dirty="0" smtClean="0"/>
              <a:t>			</a:t>
            </a:r>
            <a:r>
              <a:rPr lang="en-US" sz="1800" b="1" dirty="0" smtClean="0"/>
              <a:t>Image </a:t>
            </a:r>
            <a:r>
              <a:rPr lang="en-US" sz="1800" b="1" dirty="0"/>
              <a:t>Differencing </a:t>
            </a:r>
            <a:r>
              <a:rPr lang="en-US" sz="1800" b="1" dirty="0" smtClean="0"/>
              <a:t>Pipeline</a:t>
            </a:r>
            <a:endParaRPr lang="en-US" sz="1800" dirty="0"/>
          </a:p>
          <a:p>
            <a:r>
              <a:rPr lang="en-US" sz="1800" dirty="0" smtClean="0"/>
              <a:t>02C</a:t>
            </a:r>
            <a:r>
              <a:rPr lang="en-US" sz="1800" dirty="0"/>
              <a:t>.03.06. 		</a:t>
            </a:r>
            <a:r>
              <a:rPr lang="en-US" sz="1800" dirty="0" smtClean="0"/>
              <a:t>			</a:t>
            </a:r>
            <a:r>
              <a:rPr lang="en-US" sz="1800" b="1" dirty="0" smtClean="0"/>
              <a:t>Moving </a:t>
            </a:r>
            <a:r>
              <a:rPr lang="en-US" sz="1800" b="1" dirty="0"/>
              <a:t>Object </a:t>
            </a:r>
            <a:r>
              <a:rPr lang="en-US" sz="1800" b="1" dirty="0" smtClean="0"/>
              <a:t>Pipeline</a:t>
            </a:r>
            <a:endParaRPr lang="en-US" sz="1400" i="1" dirty="0">
              <a:solidFill>
                <a:prstClr val="white">
                  <a:lumMod val="50000"/>
                </a:prstClr>
              </a:solidFill>
            </a:endParaRPr>
          </a:p>
          <a:p>
            <a:r>
              <a:rPr lang="en-US" sz="1800" dirty="0"/>
              <a:t>02C.04.03. 		</a:t>
            </a:r>
            <a:r>
              <a:rPr lang="en-US" sz="1800" dirty="0" smtClean="0"/>
              <a:t>			</a:t>
            </a:r>
            <a:r>
              <a:rPr lang="en-US" sz="1800" b="1" dirty="0" smtClean="0"/>
              <a:t>PSF Estimation Pipeline</a:t>
            </a:r>
            <a:endParaRPr lang="en-US" sz="1800" dirty="0" smtClean="0"/>
          </a:p>
          <a:p>
            <a:r>
              <a:rPr lang="en-US" sz="1800" dirty="0" smtClean="0"/>
              <a:t>02C.04.04. 					</a:t>
            </a:r>
            <a:r>
              <a:rPr lang="en-US" sz="1800" b="1" dirty="0" smtClean="0"/>
              <a:t>Image</a:t>
            </a:r>
            <a:r>
              <a:rPr lang="en-US" sz="1800" dirty="0" smtClean="0"/>
              <a:t> </a:t>
            </a:r>
            <a:r>
              <a:rPr lang="en-US" sz="1800" b="1" dirty="0" err="1" smtClean="0"/>
              <a:t>Coaddition</a:t>
            </a:r>
            <a:r>
              <a:rPr lang="en-US" sz="1800" b="1" dirty="0" smtClean="0"/>
              <a:t> Pipeline</a:t>
            </a:r>
            <a:endParaRPr lang="en-US" sz="1800" dirty="0" smtClean="0"/>
          </a:p>
          <a:p>
            <a:r>
              <a:rPr lang="en-US" sz="1800" dirty="0" smtClean="0"/>
              <a:t>02C</a:t>
            </a:r>
            <a:r>
              <a:rPr lang="en-US" sz="1800" dirty="0"/>
              <a:t>.</a:t>
            </a:r>
            <a:r>
              <a:rPr lang="en-US" sz="1800" dirty="0" smtClean="0"/>
              <a:t>04.05.						</a:t>
            </a:r>
            <a:r>
              <a:rPr lang="en-US" sz="1800" b="1" dirty="0" smtClean="0"/>
              <a:t>Deep Detection Pipeline</a:t>
            </a:r>
            <a:endParaRPr lang="en-US" sz="1800" dirty="0"/>
          </a:p>
          <a:p>
            <a:r>
              <a:rPr lang="en-US" sz="1800" dirty="0"/>
              <a:t>02C.</a:t>
            </a:r>
            <a:r>
              <a:rPr lang="en-US" sz="1800" dirty="0" smtClean="0"/>
              <a:t>04.06. 					</a:t>
            </a:r>
            <a:r>
              <a:rPr lang="en-US" sz="1800" b="1" dirty="0" smtClean="0"/>
              <a:t>Object </a:t>
            </a:r>
            <a:r>
              <a:rPr lang="en-US" sz="1800" b="1" dirty="0"/>
              <a:t>Characterization </a:t>
            </a:r>
            <a:r>
              <a:rPr lang="en-US" sz="1800" b="1" dirty="0" smtClean="0"/>
              <a:t>Pipeline</a:t>
            </a:r>
            <a:endParaRPr lang="en-US" sz="1800" dirty="0"/>
          </a:p>
          <a:p>
            <a:r>
              <a:rPr lang="en-US" sz="1800" dirty="0" smtClean="0"/>
              <a:t>02C.01.02.03.					</a:t>
            </a:r>
            <a:r>
              <a:rPr lang="en-US" sz="1800" b="1" dirty="0" smtClean="0"/>
              <a:t>Level 3 Toolkit</a:t>
            </a:r>
            <a: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en-US" sz="1400" i="1" dirty="0" smtClean="0">
                <a:solidFill>
                  <a:schemeClr val="bg1">
                    <a:lumMod val="50000"/>
                  </a:schemeClr>
                </a:solidFill>
              </a:rPr>
            </a:br>
            <a:endParaRPr lang="en-US" sz="1400" i="1" dirty="0" smtClean="0">
              <a:solidFill>
                <a:schemeClr val="bg1">
                  <a:lumMod val="50000"/>
                </a:schemeClr>
              </a:solidFill>
            </a:endParaRPr>
          </a:p>
          <a:p>
            <a:pPr lvl="0"/>
            <a:r>
              <a:rPr lang="en-US" sz="1800" dirty="0" smtClean="0"/>
              <a:t>02C.03.05/04.07				</a:t>
            </a:r>
            <a:r>
              <a:rPr lang="en-US" sz="1800" b="1" dirty="0" smtClean="0"/>
              <a:t>Core Libraries (</a:t>
            </a:r>
            <a:r>
              <a:rPr lang="en-US" sz="1800" b="1" dirty="0" err="1" smtClean="0"/>
              <a:t>afw</a:t>
            </a:r>
            <a:r>
              <a:rPr lang="en-US" sz="1800" b="1" dirty="0" smtClean="0"/>
              <a:t>)</a:t>
            </a:r>
            <a:endParaRPr lang="en-US" sz="1800" b="1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 rot="16200000">
            <a:off x="-448404" y="2399484"/>
            <a:ext cx="1188892" cy="377115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75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accent2"/>
            </a:solidFill>
          </a:ln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Level 1</a:t>
            </a:r>
          </a:p>
        </p:txBody>
      </p:sp>
      <p:sp>
        <p:nvSpPr>
          <p:cNvPr id="14" name="Rectangle 13"/>
          <p:cNvSpPr/>
          <p:nvPr/>
        </p:nvSpPr>
        <p:spPr>
          <a:xfrm rot="16200000">
            <a:off x="-391831" y="3852610"/>
            <a:ext cx="1053726" cy="377118"/>
          </a:xfrm>
          <a:prstGeom prst="rect">
            <a:avLst/>
          </a:prstGeom>
          <a:effectLst>
            <a:outerShdw blurRad="50800" dist="38100" dir="2700000" rotWithShape="0">
              <a:srgbClr val="000000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Level 2</a:t>
            </a:r>
          </a:p>
        </p:txBody>
      </p:sp>
      <p:sp>
        <p:nvSpPr>
          <p:cNvPr id="15" name="Rectangle 14"/>
          <p:cNvSpPr/>
          <p:nvPr/>
        </p:nvSpPr>
        <p:spPr>
          <a:xfrm rot="16200000">
            <a:off x="-70923" y="4779940"/>
            <a:ext cx="411909" cy="377116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prstClr val="white"/>
                </a:solidFill>
                <a:latin typeface="Calibri"/>
              </a:rPr>
              <a:t>L3</a:t>
            </a:r>
          </a:p>
        </p:txBody>
      </p:sp>
      <p:sp>
        <p:nvSpPr>
          <p:cNvPr id="20" name="TextBox 18"/>
          <p:cNvSpPr txBox="1">
            <a:spLocks noChangeArrowheads="1"/>
          </p:cNvSpPr>
          <p:nvPr/>
        </p:nvSpPr>
        <p:spPr bwMode="auto">
          <a:xfrm>
            <a:off x="-34323" y="6137874"/>
            <a:ext cx="28370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defTabSz="457200" fontAlgn="auto">
              <a:spcBef>
                <a:spcPts val="0"/>
              </a:spcBef>
              <a:spcAft>
                <a:spcPts val="0"/>
              </a:spcAft>
            </a:pPr>
            <a:r>
              <a:rPr lang="en-US" sz="1000" i="1" dirty="0">
                <a:solidFill>
                  <a:prstClr val="black"/>
                </a:solidFill>
                <a:latin typeface="Calibri" pitchFamily="34" charset="0"/>
                <a:ea typeface="+mn-ea"/>
                <a:cs typeface="+mn-cs"/>
              </a:rPr>
              <a:t>Data Management Applications Design (LDM-151)</a:t>
            </a:r>
          </a:p>
        </p:txBody>
      </p:sp>
      <p:sp>
        <p:nvSpPr>
          <p:cNvPr id="23" name="Text Placeholder 2"/>
          <p:cNvSpPr txBox="1">
            <a:spLocks/>
          </p:cNvSpPr>
          <p:nvPr/>
        </p:nvSpPr>
        <p:spPr bwMode="auto">
          <a:xfrm>
            <a:off x="5206084" y="5760594"/>
            <a:ext cx="3903593" cy="5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−"/>
              <a:defRPr sz="2400" kern="1200">
                <a:solidFill>
                  <a:schemeClr val="tx1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742950" indent="-28575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2pPr>
            <a:lvl3pPr marL="11430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Lucida Grande"/>
              <a:buChar char="-"/>
              <a:defRPr sz="18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3pPr>
            <a:lvl4pPr marL="16002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4pPr>
            <a:lvl5pPr marL="2057400" indent="-228600" algn="l" defTabSz="457200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ＭＳ Ｐゴシック" charset="-128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1400" i="1" dirty="0" smtClean="0"/>
              <a:t>+ middleware, databases, user interfaces, </a:t>
            </a:r>
            <a:r>
              <a:rPr lang="en-US" sz="1400" i="1" dirty="0" err="1" smtClean="0"/>
              <a:t>computing+storage</a:t>
            </a:r>
            <a:r>
              <a:rPr lang="en-US" sz="1400" i="1" dirty="0" smtClean="0"/>
              <a:t> hardware, networking, etc…</a:t>
            </a:r>
          </a:p>
        </p:txBody>
      </p:sp>
    </p:spTree>
    <p:extLst>
      <p:ext uri="{BB962C8B-B14F-4D97-AF65-F5344CB8AC3E}">
        <p14:creationId xmlns:p14="http://schemas.microsoft.com/office/powerpoint/2010/main" val="240402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42875"/>
            <a:ext cx="6028102" cy="557213"/>
          </a:xfrm>
        </p:spPr>
        <p:txBody>
          <a:bodyPr>
            <a:normAutofit/>
          </a:bodyPr>
          <a:lstStyle/>
          <a:p>
            <a:r>
              <a:rPr lang="en-US" dirty="0" smtClean="0"/>
              <a:t>Maintainable Design / Language Choices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88598"/>
            <a:ext cx="8229600" cy="4931202"/>
          </a:xfrm>
        </p:spPr>
        <p:txBody>
          <a:bodyPr>
            <a:noAutofit/>
          </a:bodyPr>
          <a:lstStyle/>
          <a:p>
            <a:r>
              <a:rPr lang="en-US" sz="1800" dirty="0" smtClean="0"/>
              <a:t>LSST software stack is largely </a:t>
            </a:r>
            <a:r>
              <a:rPr lang="en-US" sz="1800" dirty="0" smtClean="0"/>
              <a:t>being written </a:t>
            </a:r>
            <a:r>
              <a:rPr lang="en-US" sz="1800" dirty="0" smtClean="0"/>
              <a:t>from scratch, in </a:t>
            </a:r>
            <a:r>
              <a:rPr lang="en-US" sz="1800" dirty="0" smtClean="0">
                <a:solidFill>
                  <a:srgbClr val="FF0000"/>
                </a:solidFill>
              </a:rPr>
              <a:t>Python 2.7 (w. Python 3 compatible syntax)</a:t>
            </a:r>
            <a:r>
              <a:rPr lang="en-US" sz="1800" dirty="0" smtClean="0"/>
              <a:t>, </a:t>
            </a:r>
            <a:r>
              <a:rPr lang="en-US" sz="1800" dirty="0" smtClean="0"/>
              <a:t>unless computational demands require the use of </a:t>
            </a:r>
            <a:r>
              <a:rPr lang="en-US" sz="1800" dirty="0" smtClean="0">
                <a:solidFill>
                  <a:srgbClr val="FF0000"/>
                </a:solidFill>
              </a:rPr>
              <a:t>C++</a:t>
            </a:r>
            <a:endParaRPr lang="en-US" sz="1800" dirty="0" smtClean="0"/>
          </a:p>
          <a:p>
            <a:pPr lvl="1"/>
            <a:r>
              <a:rPr lang="en-US" sz="1800" b="1" dirty="0" smtClean="0">
                <a:solidFill>
                  <a:srgbClr val="FF0000"/>
                </a:solidFill>
              </a:rPr>
              <a:t>C++</a:t>
            </a:r>
            <a:r>
              <a:rPr lang="en-US" sz="1800" dirty="0" smtClean="0"/>
              <a:t>:</a:t>
            </a:r>
          </a:p>
          <a:p>
            <a:pPr lvl="2"/>
            <a:r>
              <a:rPr lang="en-US" dirty="0" smtClean="0"/>
              <a:t>Computationally intensive code</a:t>
            </a:r>
          </a:p>
          <a:p>
            <a:pPr lvl="2"/>
            <a:r>
              <a:rPr lang="en-US" dirty="0" smtClean="0"/>
              <a:t>Made available to Python via SWIG</a:t>
            </a:r>
          </a:p>
          <a:p>
            <a:pPr lvl="1"/>
            <a:r>
              <a:rPr lang="en-US" sz="1800" b="1" dirty="0" smtClean="0">
                <a:solidFill>
                  <a:srgbClr val="FF0000"/>
                </a:solidFill>
              </a:rPr>
              <a:t>Python</a:t>
            </a:r>
            <a:r>
              <a:rPr lang="en-US" sz="1800" dirty="0" smtClean="0"/>
              <a:t>:</a:t>
            </a:r>
          </a:p>
          <a:p>
            <a:pPr lvl="2"/>
            <a:r>
              <a:rPr lang="en-US" dirty="0" smtClean="0"/>
              <a:t>All high-level code</a:t>
            </a:r>
          </a:p>
          <a:p>
            <a:pPr lvl="2"/>
            <a:r>
              <a:rPr lang="en-US" dirty="0" smtClean="0"/>
              <a:t>Prefer Python to C++ unless performance demands otherwise</a:t>
            </a:r>
          </a:p>
          <a:p>
            <a:pPr lvl="2"/>
            <a:endParaRPr lang="en-US" dirty="0" smtClean="0"/>
          </a:p>
          <a:p>
            <a:r>
              <a:rPr lang="en-US" sz="1800" dirty="0" smtClean="0"/>
              <a:t>Modularity</a:t>
            </a:r>
          </a:p>
          <a:p>
            <a:pPr lvl="1"/>
            <a:r>
              <a:rPr lang="en-US" sz="1800" dirty="0" smtClean="0"/>
              <a:t>Virtually everything is a </a:t>
            </a:r>
            <a:r>
              <a:rPr lang="en-US" sz="1800" dirty="0"/>
              <a:t>P</a:t>
            </a:r>
            <a:r>
              <a:rPr lang="en-US" sz="1800" dirty="0" smtClean="0"/>
              <a:t>ython module.</a:t>
            </a:r>
          </a:p>
          <a:p>
            <a:pPr lvl="1"/>
            <a:r>
              <a:rPr lang="en-US" sz="1800" dirty="0" smtClean="0"/>
              <a:t>100+</a:t>
            </a:r>
            <a:r>
              <a:rPr lang="en-US" sz="1800" dirty="0" smtClean="0"/>
              <a:t> </a:t>
            </a:r>
            <a:r>
              <a:rPr lang="en-US" sz="1800" dirty="0" smtClean="0"/>
              <a:t>packages (</a:t>
            </a:r>
            <a:r>
              <a:rPr lang="en-US" sz="1800" dirty="0" err="1" smtClean="0"/>
              <a:t>git</a:t>
            </a:r>
            <a:r>
              <a:rPr lang="en-US" sz="1800" dirty="0" smtClean="0"/>
              <a:t> repositories, ~corresponding to python packages)</a:t>
            </a:r>
          </a:p>
          <a:p>
            <a:endParaRPr lang="en-US" sz="1800" dirty="0" smtClean="0"/>
          </a:p>
          <a:p>
            <a:r>
              <a:rPr lang="en-US" sz="1800" dirty="0" smtClean="0"/>
              <a:t>Build system: </a:t>
            </a:r>
            <a:r>
              <a:rPr lang="en-US" sz="1800" b="1" dirty="0" err="1" smtClean="0">
                <a:solidFill>
                  <a:srgbClr val="FF0000"/>
                </a:solidFill>
              </a:rPr>
              <a:t>scons</a:t>
            </a:r>
            <a:r>
              <a:rPr lang="en-US" sz="1800" b="1" dirty="0">
                <a:solidFill>
                  <a:srgbClr val="FF0000"/>
                </a:solidFill>
              </a:rPr>
              <a:t>	</a:t>
            </a:r>
            <a:r>
              <a:rPr lang="en-US" sz="1800" b="1" dirty="0" smtClean="0">
                <a:solidFill>
                  <a:srgbClr val="FF0000"/>
                </a:solidFill>
              </a:rPr>
              <a:t>	</a:t>
            </a:r>
            <a:r>
              <a:rPr lang="en-US" sz="1800" dirty="0" smtClean="0"/>
              <a:t>Version control: </a:t>
            </a:r>
            <a:r>
              <a:rPr lang="en-US" sz="1800" b="1" dirty="0" err="1" smtClean="0">
                <a:solidFill>
                  <a:srgbClr val="FF0000"/>
                </a:solidFill>
              </a:rPr>
              <a:t>git</a:t>
            </a:r>
            <a:r>
              <a:rPr lang="en-US" sz="1800" b="1" dirty="0">
                <a:solidFill>
                  <a:srgbClr val="FF0000"/>
                </a:solidFill>
              </a:rPr>
              <a:t>	</a:t>
            </a:r>
            <a:r>
              <a:rPr lang="en-US" sz="1800" b="1" dirty="0" smtClean="0">
                <a:solidFill>
                  <a:srgbClr val="FF0000"/>
                </a:solidFill>
              </a:rPr>
              <a:t>	</a:t>
            </a:r>
            <a:r>
              <a:rPr lang="en-US" sz="1800" dirty="0" smtClean="0"/>
              <a:t>Package management: </a:t>
            </a:r>
            <a:r>
              <a:rPr lang="en-US" sz="1800" b="1" dirty="0" smtClean="0">
                <a:solidFill>
                  <a:srgbClr val="FF0000"/>
                </a:solidFill>
              </a:rPr>
              <a:t>EUPS</a:t>
            </a:r>
            <a:r>
              <a:rPr lang="en-US" sz="1800" b="1" dirty="0">
                <a:solidFill>
                  <a:srgbClr val="FF0000"/>
                </a:solidFill>
              </a:rPr>
              <a:t>	</a:t>
            </a:r>
            <a:endParaRPr lang="en-US" sz="1800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542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7059142" cy="55721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Implementation Strategy: Transfer Know-how, not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550202"/>
          </a:xfrm>
        </p:spPr>
        <p:txBody>
          <a:bodyPr>
            <a:noAutofit/>
          </a:bodyPr>
          <a:lstStyle/>
          <a:p>
            <a:r>
              <a:rPr lang="en-US" sz="2000" b="1" dirty="0" smtClean="0"/>
              <a:t>Difficulty adapting existing public codes to LSST requirements (</a:t>
            </a:r>
            <a:r>
              <a:rPr lang="en-US" sz="2000" b="1" dirty="0" err="1" smtClean="0"/>
              <a:t>AstroMatic</a:t>
            </a:r>
            <a:r>
              <a:rPr lang="en-US" sz="2000" b="1" dirty="0" smtClean="0"/>
              <a:t> suite, PHOTO, Elixir, IRAF-based pipelines, etc.)</a:t>
            </a:r>
          </a:p>
          <a:p>
            <a:pPr lvl="1"/>
            <a:r>
              <a:rPr lang="en-US" dirty="0" smtClean="0"/>
              <a:t>Need to run efficiently at scale</a:t>
            </a:r>
          </a:p>
          <a:p>
            <a:pPr lvl="1"/>
            <a:r>
              <a:rPr lang="en-US" dirty="0" smtClean="0"/>
              <a:t>Need to be flexible (plugging/unplugging of algorithms at runtime)</a:t>
            </a:r>
          </a:p>
          <a:p>
            <a:pPr lvl="1"/>
            <a:r>
              <a:rPr lang="en-US" dirty="0" smtClean="0"/>
              <a:t>Need to have it developed by a large team (20+ scientists and programmers)</a:t>
            </a:r>
          </a:p>
          <a:p>
            <a:pPr lvl="1"/>
            <a:r>
              <a:rPr lang="en-US" dirty="0" smtClean="0"/>
              <a:t>Need to be maintainable over ~25 years of R&amp;D, Construction, and Survey Operations</a:t>
            </a:r>
          </a:p>
          <a:p>
            <a:pPr lvl="1"/>
            <a:r>
              <a:rPr lang="en-US" dirty="0" smtClean="0"/>
              <a:t>Need to run on a variety of hardware and software platforms</a:t>
            </a:r>
          </a:p>
          <a:p>
            <a:pPr lvl="1"/>
            <a:r>
              <a:rPr lang="en-US" dirty="0" smtClean="0"/>
              <a:t>Need to have logging and provenance built into the design</a:t>
            </a:r>
          </a:p>
          <a:p>
            <a:pPr lvl="1"/>
            <a:endParaRPr lang="en-US" dirty="0" smtClean="0"/>
          </a:p>
          <a:p>
            <a:r>
              <a:rPr lang="en-US" sz="2000" b="1" dirty="0" smtClean="0">
                <a:solidFill>
                  <a:schemeClr val="accent2"/>
                </a:solidFill>
              </a:rPr>
              <a:t>Early on (~2006), a decision was made to (largely) transfer the scientific know-how, but not code.</a:t>
            </a:r>
          </a:p>
        </p:txBody>
      </p:sp>
    </p:spTree>
    <p:extLst>
      <p:ext uri="{BB962C8B-B14F-4D97-AF65-F5344CB8AC3E}">
        <p14:creationId xmlns:p14="http://schemas.microsoft.com/office/powerpoint/2010/main" val="1527614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Turning the Sky into a Database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199" y="838200"/>
            <a:ext cx="8458201" cy="5334000"/>
          </a:xfrm>
        </p:spPr>
        <p:txBody>
          <a:bodyPr/>
          <a:lstStyle/>
          <a:p>
            <a:r>
              <a:rPr lang="en-US" sz="1800" b="1" dirty="0">
                <a:solidFill>
                  <a:schemeClr val="accent2"/>
                </a:solidFill>
              </a:rPr>
              <a:t>A wide (half the sky), deep (24.5/27.5 mag), fast (image the sky once every 3 days) survey </a:t>
            </a:r>
            <a:r>
              <a:rPr lang="en-US" sz="1800" b="1" dirty="0" smtClean="0">
                <a:solidFill>
                  <a:schemeClr val="accent2"/>
                </a:solidFill>
              </a:rPr>
              <a:t>telescope. Beginning in 2022</a:t>
            </a:r>
            <a:r>
              <a:rPr lang="en-US" sz="1800" b="1" dirty="0">
                <a:solidFill>
                  <a:schemeClr val="accent2"/>
                </a:solidFill>
              </a:rPr>
              <a:t>, </a:t>
            </a:r>
            <a:r>
              <a:rPr lang="en-US" sz="1800" b="1" dirty="0" smtClean="0">
                <a:solidFill>
                  <a:schemeClr val="accent2"/>
                </a:solidFill>
              </a:rPr>
              <a:t>it will repeatedly </a:t>
            </a:r>
            <a:r>
              <a:rPr lang="en-US" sz="1800" b="1" dirty="0">
                <a:solidFill>
                  <a:schemeClr val="accent2"/>
                </a:solidFill>
              </a:rPr>
              <a:t>image the sky for 10 years.</a:t>
            </a:r>
          </a:p>
          <a:p>
            <a:endParaRPr lang="en-US" sz="1800" dirty="0" smtClean="0">
              <a:solidFill>
                <a:schemeClr val="tx2"/>
              </a:solidFill>
            </a:endParaRPr>
          </a:p>
          <a:p>
            <a:r>
              <a:rPr lang="en-US" sz="1800" dirty="0" smtClean="0">
                <a:solidFill>
                  <a:schemeClr val="tx2"/>
                </a:solidFill>
              </a:rPr>
              <a:t>The LSST will be an automated survey system. In nighttime, the observatory and the data system will operate with minimum human intervention.</a:t>
            </a:r>
            <a:br>
              <a:rPr lang="en-US" sz="1800" dirty="0" smtClean="0">
                <a:solidFill>
                  <a:schemeClr val="tx2"/>
                </a:solidFill>
              </a:rPr>
            </a:br>
            <a:endParaRPr lang="en-US" sz="1800" dirty="0">
              <a:solidFill>
                <a:schemeClr val="tx2"/>
              </a:solidFill>
            </a:endParaRPr>
          </a:p>
          <a:p>
            <a:r>
              <a:rPr lang="en-US" sz="1800" b="1" dirty="0" smtClean="0">
                <a:solidFill>
                  <a:srgbClr val="C0504D"/>
                </a:solidFill>
              </a:rPr>
              <a:t>The ultimate deliverable of LSST is not the telescope, nor the instruments; it is the </a:t>
            </a:r>
            <a:r>
              <a:rPr lang="en-US" sz="1800" b="1" u="sng" dirty="0" smtClean="0">
                <a:solidFill>
                  <a:srgbClr val="C0504D"/>
                </a:solidFill>
              </a:rPr>
              <a:t>fully reduced data</a:t>
            </a:r>
            <a:r>
              <a:rPr lang="en-US" sz="1800" dirty="0" smtClean="0">
                <a:solidFill>
                  <a:srgbClr val="C0504D"/>
                </a:solidFill>
              </a:rPr>
              <a:t>.</a:t>
            </a:r>
          </a:p>
          <a:p>
            <a:pPr lvl="1"/>
            <a:r>
              <a:rPr lang="en-US" sz="1800" dirty="0" smtClean="0">
                <a:solidFill>
                  <a:schemeClr val="tx2"/>
                </a:solidFill>
              </a:rPr>
              <a:t>All </a:t>
            </a:r>
            <a:r>
              <a:rPr lang="en-US" sz="1800" dirty="0">
                <a:solidFill>
                  <a:schemeClr val="tx2"/>
                </a:solidFill>
              </a:rPr>
              <a:t>science will be come from </a:t>
            </a:r>
            <a:r>
              <a:rPr lang="en-US" sz="1800" dirty="0" smtClean="0">
                <a:solidFill>
                  <a:schemeClr val="tx2"/>
                </a:solidFill>
              </a:rPr>
              <a:t>survey catalogs and images</a:t>
            </a:r>
            <a:br>
              <a:rPr lang="en-US" sz="1800" dirty="0" smtClean="0">
                <a:solidFill>
                  <a:schemeClr val="tx2"/>
                </a:solidFill>
              </a:rPr>
            </a:br>
            <a:endParaRPr lang="en-US" sz="1800" dirty="0" smtClean="0">
              <a:solidFill>
                <a:schemeClr val="tx2"/>
              </a:solidFill>
            </a:endParaRPr>
          </a:p>
        </p:txBody>
      </p:sp>
      <p:pic>
        <p:nvPicPr>
          <p:cNvPr id="4" name="Picture 8"/>
          <p:cNvPicPr>
            <a:picLocks noChangeAspect="1" noChangeArrowheads="1"/>
          </p:cNvPicPr>
          <p:nvPr/>
        </p:nvPicPr>
        <p:blipFill rotWithShape="1">
          <a:blip r:embed="rId2" cstate="print"/>
          <a:srcRect r="4429"/>
          <a:stretch/>
        </p:blipFill>
        <p:spPr bwMode="auto">
          <a:xfrm>
            <a:off x="457199" y="4117920"/>
            <a:ext cx="2232823" cy="1752217"/>
          </a:xfrm>
          <a:prstGeom prst="rect">
            <a:avLst/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  <a:softEdge rad="25400"/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116" t="7509" r="1465" b="6512"/>
          <a:stretch/>
        </p:blipFill>
        <p:spPr>
          <a:xfrm>
            <a:off x="3505175" y="4117920"/>
            <a:ext cx="2015816" cy="1756549"/>
          </a:xfrm>
          <a:prstGeom prst="rect">
            <a:avLst/>
          </a:prstGeom>
          <a:effectLst>
            <a:reflection stA="30000" endPos="75000" dist="12700" dir="5400000" sy="-100000" algn="bl" rotWithShape="0"/>
          </a:effectLst>
        </p:spPr>
      </p:pic>
      <p:pic>
        <p:nvPicPr>
          <p:cNvPr id="6" name="Picture 5" descr="Screen Shot 2013-05-05 at 14.02.25 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891"/>
          <a:stretch/>
        </p:blipFill>
        <p:spPr>
          <a:xfrm>
            <a:off x="6048928" y="4011199"/>
            <a:ext cx="2812814" cy="1863270"/>
          </a:xfrm>
          <a:prstGeom prst="rect">
            <a:avLst/>
          </a:prstGeom>
          <a:ln>
            <a:noFill/>
          </a:ln>
          <a:effectLst>
            <a:reflection blurRad="6350" stA="52000" endA="300" endPos="35000" dir="5400000" sy="-100000" algn="bl" rotWithShape="0"/>
            <a:softEdge rad="50800"/>
          </a:effec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-236934" y="5990464"/>
            <a:ext cx="8686800" cy="410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ctr" defTabSz="914400">
              <a:lnSpc>
                <a:spcPct val="80000"/>
              </a:lnSpc>
              <a:spcBef>
                <a:spcPct val="20000"/>
              </a:spcBef>
              <a:buClr>
                <a:srgbClr val="660033"/>
              </a:buClr>
              <a:buFont typeface="Wingdings" pitchFamily="2" charset="2"/>
              <a:buNone/>
            </a:pPr>
            <a:r>
              <a:rPr lang="en-US" dirty="0" smtClean="0">
                <a:latin typeface="Calibri" pitchFamily="34" charset="0"/>
              </a:rPr>
              <a:t>Telescope 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 smtClean="0">
                <a:latin typeface="Calibri" pitchFamily="34" charset="0"/>
              </a:rPr>
              <a:t>	    Images		</a:t>
            </a:r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</a:t>
            </a:r>
            <a:r>
              <a:rPr lang="en-US" dirty="0">
                <a:latin typeface="Calibri" pitchFamily="34" charset="0"/>
                <a:sym typeface="Wingdings"/>
              </a:rPr>
              <a:t> </a:t>
            </a:r>
            <a:r>
              <a:rPr lang="en-US" dirty="0" smtClean="0">
                <a:latin typeface="Calibri" pitchFamily="34" charset="0"/>
                <a:sym typeface="Wingdings"/>
              </a:rPr>
              <a:t>    </a:t>
            </a:r>
            <a:r>
              <a:rPr lang="en-US" dirty="0" smtClean="0">
                <a:latin typeface="Calibri" pitchFamily="34" charset="0"/>
              </a:rPr>
              <a:t>Catalogs</a:t>
            </a:r>
            <a:endParaRPr lang="en-US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7746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32494"/>
            <a:ext cx="7082024" cy="557213"/>
          </a:xfrm>
        </p:spPr>
        <p:txBody>
          <a:bodyPr/>
          <a:lstStyle/>
          <a:p>
            <a:r>
              <a:rPr lang="en-US" dirty="0" smtClean="0"/>
              <a:t>Middleware Layer: Isolating Hardware, Orchestrating Software</a:t>
            </a:r>
            <a:endParaRPr lang="en-US" dirty="0"/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7024" y="1238450"/>
            <a:ext cx="3181061" cy="506095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3123319" y="1673016"/>
            <a:ext cx="5742888" cy="1830966"/>
          </a:xfrm>
          <a:prstGeom prst="wedgeRectCallout">
            <a:avLst>
              <a:gd name="adj1" fmla="val -52427"/>
              <a:gd name="adj2" fmla="val -20173"/>
            </a:avLst>
          </a:prstGeom>
          <a:solidFill>
            <a:schemeClr val="bg1"/>
          </a:solidFill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r">
              <a:lnSpc>
                <a:spcPct val="90000"/>
              </a:lnSpc>
            </a:pPr>
            <a:r>
              <a:rPr lang="en-US" i="1" dirty="0" smtClean="0">
                <a:solidFill>
                  <a:srgbClr val="1F497D"/>
                </a:solidFill>
              </a:rPr>
              <a:t>Enabling execution of science pipelines on hundreds of thousands of cores.</a:t>
            </a:r>
          </a:p>
          <a:p>
            <a:pPr algn="r">
              <a:lnSpc>
                <a:spcPct val="90000"/>
              </a:lnSpc>
            </a:pPr>
            <a:endParaRPr lang="en-US" sz="1200" dirty="0" smtClean="0"/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600" dirty="0" smtClean="0"/>
              <a:t>Frameworks to construct pipelines out of basic algorithmic components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Orchestration of execution on thousands of cores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600" dirty="0" smtClean="0">
                <a:solidFill>
                  <a:srgbClr val="000000"/>
                </a:solidFill>
              </a:rPr>
              <a:t>Control and monitoring of the whole DM System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13" name="AutoShape 8"/>
          <p:cNvSpPr>
            <a:spLocks noChangeArrowheads="1"/>
          </p:cNvSpPr>
          <p:nvPr/>
        </p:nvSpPr>
        <p:spPr bwMode="auto">
          <a:xfrm>
            <a:off x="3123319" y="3862078"/>
            <a:ext cx="5742888" cy="1895963"/>
          </a:xfrm>
          <a:prstGeom prst="wedgeRectCallout">
            <a:avLst>
              <a:gd name="adj1" fmla="val -52826"/>
              <a:gd name="adj2" fmla="val -22851"/>
            </a:avLst>
          </a:prstGeom>
          <a:solidFill>
            <a:schemeClr val="bg1"/>
          </a:solidFill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r">
              <a:lnSpc>
                <a:spcPct val="90000"/>
              </a:lnSpc>
            </a:pPr>
            <a:r>
              <a:rPr lang="en-US" i="1" dirty="0" smtClean="0">
                <a:solidFill>
                  <a:srgbClr val="1F497D"/>
                </a:solidFill>
              </a:rPr>
              <a:t>Isolating the science pipelines from details of underlying hardware</a:t>
            </a:r>
          </a:p>
          <a:p>
            <a:pPr algn="r">
              <a:lnSpc>
                <a:spcPct val="90000"/>
              </a:lnSpc>
            </a:pPr>
            <a:endParaRPr lang="en-US" sz="1200" dirty="0" smtClean="0"/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600" dirty="0" smtClean="0"/>
              <a:t>Services </a:t>
            </a:r>
            <a:r>
              <a:rPr lang="en-US" sz="1600" dirty="0"/>
              <a:t>used by applications to access/produce data and </a:t>
            </a:r>
            <a:r>
              <a:rPr lang="en-US" sz="1600" dirty="0" smtClean="0"/>
              <a:t>communicate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600" dirty="0"/>
              <a:t>"Common denominator" interfaces handle changing underlying technologies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endParaRPr lang="en-US" sz="1600" dirty="0" smtClean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4132" y="3000536"/>
            <a:ext cx="606053" cy="37247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132" y="5463406"/>
            <a:ext cx="606053" cy="18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961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4"/>
          <p:cNvGrpSpPr/>
          <p:nvPr/>
        </p:nvGrpSpPr>
        <p:grpSpPr>
          <a:xfrm>
            <a:off x="228600" y="831581"/>
            <a:ext cx="4625177" cy="3916815"/>
            <a:chOff x="228600" y="934559"/>
            <a:chExt cx="4625177" cy="3916815"/>
          </a:xfrm>
        </p:grpSpPr>
        <p:sp>
          <p:nvSpPr>
            <p:cNvPr id="3" name="Rectangle 2"/>
            <p:cNvSpPr/>
            <p:nvPr/>
          </p:nvSpPr>
          <p:spPr>
            <a:xfrm>
              <a:off x="228600" y="934559"/>
              <a:ext cx="4625177" cy="3916815"/>
            </a:xfrm>
            <a:prstGeom prst="rect">
              <a:avLst/>
            </a:prstGeom>
            <a:solidFill>
              <a:srgbClr val="FFFFFF"/>
            </a:solidFill>
            <a:ln w="0" cap="flat">
              <a:solidFill>
                <a:schemeClr val="bg1">
                  <a:lumMod val="50000"/>
                </a:schemeClr>
              </a:solidFill>
              <a:round/>
            </a:ln>
            <a:effectLst/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8" name="Picture 7" descr="MySQL Grid 2ns.gif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20124" y="992107"/>
              <a:ext cx="4533653" cy="3769682"/>
            </a:xfrm>
            <a:prstGeom prst="rect">
              <a:avLst/>
            </a:prstGeom>
            <a:ln w="3175" cmpd="sng">
              <a:noFill/>
            </a:ln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and Science UI: Delivering to Users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7190" y="3441700"/>
            <a:ext cx="4922394" cy="2784992"/>
          </a:xfrm>
          <a:prstGeom prst="rect">
            <a:avLst/>
          </a:prstGeom>
          <a:ln>
            <a:solidFill>
              <a:srgbClr val="7F7F7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AutoShape 8"/>
          <p:cNvSpPr>
            <a:spLocks noChangeArrowheads="1"/>
          </p:cNvSpPr>
          <p:nvPr/>
        </p:nvSpPr>
        <p:spPr bwMode="auto">
          <a:xfrm>
            <a:off x="5960618" y="944765"/>
            <a:ext cx="2947802" cy="2185407"/>
          </a:xfrm>
          <a:prstGeom prst="wedgeRectCallout">
            <a:avLst>
              <a:gd name="adj1" fmla="val -54567"/>
              <a:gd name="adj2" fmla="val -21654"/>
            </a:avLst>
          </a:prstGeom>
          <a:solidFill>
            <a:srgbClr val="FFFFFF"/>
          </a:solidFill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lvl="0" algn="r">
              <a:lnSpc>
                <a:spcPct val="90000"/>
              </a:lnSpc>
            </a:pPr>
            <a:r>
              <a:rPr lang="en-US" i="1" dirty="0" smtClean="0">
                <a:solidFill>
                  <a:srgbClr val="1F497D"/>
                </a:solidFill>
              </a:rPr>
              <a:t>Massively parallel, distributed, fault-tolerant </a:t>
            </a:r>
            <a:r>
              <a:rPr lang="en-US" b="1" i="1" dirty="0" smtClean="0">
                <a:solidFill>
                  <a:srgbClr val="1F497D"/>
                </a:solidFill>
              </a:rPr>
              <a:t>relational database</a:t>
            </a:r>
            <a:r>
              <a:rPr lang="en-US" i="1" dirty="0" smtClean="0">
                <a:solidFill>
                  <a:srgbClr val="1F497D"/>
                </a:solidFill>
              </a:rPr>
              <a:t>.</a:t>
            </a:r>
          </a:p>
          <a:p>
            <a:pPr lvl="0" algn="r">
              <a:lnSpc>
                <a:spcPct val="90000"/>
              </a:lnSpc>
            </a:pPr>
            <a:endParaRPr lang="en-US" sz="1200" dirty="0">
              <a:solidFill>
                <a:prstClr val="black"/>
              </a:solidFill>
            </a:endParaRPr>
          </a:p>
          <a:p>
            <a:pPr marL="171450" lvl="0" indent="-171450">
              <a:lnSpc>
                <a:spcPct val="90000"/>
              </a:lnSpc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To be built on existing, robust, well-understood, technologies (MySQL and </a:t>
            </a:r>
            <a:r>
              <a:rPr lang="en-US" sz="1200" dirty="0" err="1" smtClean="0">
                <a:solidFill>
                  <a:prstClr val="black"/>
                </a:solidFill>
              </a:rPr>
              <a:t>xrootd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</a:p>
          <a:p>
            <a:pPr marL="171450" lvl="0" indent="-171450">
              <a:lnSpc>
                <a:spcPct val="90000"/>
              </a:lnSpc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Commodity hardware, open source</a:t>
            </a:r>
          </a:p>
          <a:p>
            <a:pPr marL="171450" lvl="0" indent="-171450">
              <a:lnSpc>
                <a:spcPct val="90000"/>
              </a:lnSpc>
              <a:buFont typeface="Arial"/>
              <a:buChar char="•"/>
            </a:pPr>
            <a:r>
              <a:rPr lang="en-US" sz="1200" dirty="0" smtClean="0">
                <a:solidFill>
                  <a:prstClr val="black"/>
                </a:solidFill>
              </a:rPr>
              <a:t>Advanced prototype in existence (</a:t>
            </a:r>
            <a:r>
              <a:rPr lang="en-US" sz="1200" dirty="0" err="1" smtClean="0">
                <a:solidFill>
                  <a:prstClr val="black"/>
                </a:solidFill>
              </a:rPr>
              <a:t>qserv</a:t>
            </a:r>
            <a:r>
              <a:rPr lang="en-US" sz="1200" dirty="0" smtClean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7" name="Picture 6" descr="overlapPartitioning.png"/>
          <p:cNvPicPr>
            <a:picLocks noChangeAspect="1"/>
          </p:cNvPicPr>
          <p:nvPr/>
        </p:nvPicPr>
        <p:blipFill>
          <a:blip r:embed="rId4" cstate="print"/>
          <a:srcRect r="54037"/>
          <a:stretch>
            <a:fillRect/>
          </a:stretch>
        </p:blipFill>
        <p:spPr>
          <a:xfrm>
            <a:off x="4078443" y="934559"/>
            <a:ext cx="1580781" cy="1288044"/>
          </a:xfrm>
          <a:prstGeom prst="rect">
            <a:avLst/>
          </a:prstGeom>
          <a:ln w="3175" cmpd="sng">
            <a:solidFill>
              <a:schemeClr val="tx1"/>
            </a:solidFill>
          </a:ln>
        </p:spPr>
      </p:pic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25849" y="5011560"/>
            <a:ext cx="3707033" cy="1290156"/>
          </a:xfrm>
          <a:prstGeom prst="wedgeRectCallout">
            <a:avLst>
              <a:gd name="adj1" fmla="val 53702"/>
              <a:gd name="adj2" fmla="val -20857"/>
            </a:avLst>
          </a:prstGeom>
          <a:solidFill>
            <a:schemeClr val="bg1"/>
          </a:solidFill>
          <a:ln w="12700" cmpd="sng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r">
              <a:lnSpc>
                <a:spcPct val="90000"/>
              </a:lnSpc>
            </a:pPr>
            <a:r>
              <a:rPr lang="en-US" b="1" i="1" dirty="0" smtClean="0">
                <a:solidFill>
                  <a:srgbClr val="1F497D"/>
                </a:solidFill>
              </a:rPr>
              <a:t>Science User Interface</a:t>
            </a:r>
            <a:r>
              <a:rPr lang="en-US" i="1" dirty="0" smtClean="0">
                <a:solidFill>
                  <a:srgbClr val="1F497D"/>
                </a:solidFill>
              </a:rPr>
              <a:t> to enable the access to and analysis of LSST data</a:t>
            </a:r>
            <a:endParaRPr lang="en-US" dirty="0" smtClean="0">
              <a:solidFill>
                <a:srgbClr val="1F497D"/>
              </a:solidFill>
            </a:endParaRPr>
          </a:p>
          <a:p>
            <a:pPr algn="r">
              <a:lnSpc>
                <a:spcPct val="90000"/>
              </a:lnSpc>
            </a:pPr>
            <a:endParaRPr lang="en-US" sz="1400" dirty="0" smtClean="0">
              <a:solidFill>
                <a:srgbClr val="1F497D"/>
              </a:solidFill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200" dirty="0" smtClean="0"/>
              <a:t>Web and machine interfaces to LSST databases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200" dirty="0" smtClean="0"/>
              <a:t>Visualization and analysis capabilities</a:t>
            </a:r>
            <a:endParaRPr lang="en-US" sz="12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455" y="2884161"/>
            <a:ext cx="606053" cy="18021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6"/>
          <a:srcRect l="7889" t="14266" r="10235" b="17156"/>
          <a:stretch/>
        </p:blipFill>
        <p:spPr>
          <a:xfrm>
            <a:off x="3317810" y="5926914"/>
            <a:ext cx="439254" cy="29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839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927101"/>
            <a:ext cx="9231851" cy="1752600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  <a:ln w="0" cap="flat">
            <a:noFill/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536095"/>
            <a:ext cx="9231851" cy="1539335"/>
          </a:xfrm>
          <a:prstGeom prst="rect">
            <a:avLst/>
          </a:prstGeom>
          <a:solidFill>
            <a:schemeClr val="tx1">
              <a:lumMod val="75000"/>
              <a:lumOff val="25000"/>
              <a:alpha val="9000"/>
            </a:schemeClr>
          </a:solidFill>
          <a:ln w="0" cap="flat">
            <a:noFill/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LSST From the User’s Perspective: </a:t>
            </a:r>
            <a:br>
              <a:rPr lang="en-US" b="1" dirty="0" smtClean="0"/>
            </a:br>
            <a:r>
              <a:rPr lang="en-US" b="1" dirty="0" smtClean="0"/>
              <a:t>A Data Stream, a Database, and a (small) Cloud</a:t>
            </a:r>
            <a:endParaRPr lang="en-US" b="1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342789" y="1038764"/>
            <a:ext cx="7848711" cy="5181599"/>
          </a:xfrm>
        </p:spPr>
        <p:txBody>
          <a:bodyPr/>
          <a:lstStyle/>
          <a:p>
            <a:r>
              <a:rPr lang="en-US" sz="2000" dirty="0" smtClean="0">
                <a:solidFill>
                  <a:srgbClr val="1F497D"/>
                </a:solidFill>
              </a:rPr>
              <a:t>A stream of </a:t>
            </a:r>
            <a:r>
              <a:rPr lang="en-US" sz="2000" dirty="0">
                <a:solidFill>
                  <a:srgbClr val="1F497D"/>
                </a:solidFill>
              </a:rPr>
              <a:t>~</a:t>
            </a:r>
            <a:r>
              <a:rPr lang="en-US" sz="2000" dirty="0" smtClean="0">
                <a:solidFill>
                  <a:srgbClr val="1F497D"/>
                </a:solidFill>
              </a:rPr>
              <a:t>10 </a:t>
            </a:r>
            <a:r>
              <a:rPr lang="en-US" sz="2000" dirty="0">
                <a:solidFill>
                  <a:srgbClr val="1F497D"/>
                </a:solidFill>
              </a:rPr>
              <a:t>million </a:t>
            </a:r>
            <a:r>
              <a:rPr lang="en-US" sz="2000" dirty="0" smtClean="0">
                <a:solidFill>
                  <a:srgbClr val="1F497D"/>
                </a:solidFill>
              </a:rPr>
              <a:t>time-domain </a:t>
            </a:r>
            <a:r>
              <a:rPr lang="en-US" sz="2000" dirty="0">
                <a:solidFill>
                  <a:srgbClr val="1F497D"/>
                </a:solidFill>
              </a:rPr>
              <a:t>events per </a:t>
            </a:r>
            <a:r>
              <a:rPr lang="en-US" sz="2000" dirty="0" smtClean="0">
                <a:solidFill>
                  <a:srgbClr val="1F497D"/>
                </a:solidFill>
              </a:rPr>
              <a:t>night, detected and transmitted to event distribution networks within 60 seconds of observation.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A catalog of orbits for ~6 million bodies in the Solar System.</a:t>
            </a:r>
          </a:p>
          <a:p>
            <a:endParaRPr lang="en-US" sz="2800" dirty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A catalog of ~37 </a:t>
            </a:r>
            <a:r>
              <a:rPr lang="en-US" sz="2000" dirty="0">
                <a:solidFill>
                  <a:srgbClr val="1F497D"/>
                </a:solidFill>
              </a:rPr>
              <a:t>billion </a:t>
            </a:r>
            <a:r>
              <a:rPr lang="en-US" sz="2000" dirty="0" smtClean="0">
                <a:solidFill>
                  <a:srgbClr val="1F497D"/>
                </a:solidFill>
              </a:rPr>
              <a:t>objects </a:t>
            </a:r>
            <a:r>
              <a:rPr lang="en-US" sz="2000" dirty="0">
                <a:solidFill>
                  <a:srgbClr val="1F497D"/>
                </a:solidFill>
              </a:rPr>
              <a:t>(</a:t>
            </a:r>
            <a:r>
              <a:rPr lang="en-US" sz="2000" dirty="0" smtClean="0">
                <a:solidFill>
                  <a:srgbClr val="1F497D"/>
                </a:solidFill>
              </a:rPr>
              <a:t>20B </a:t>
            </a:r>
            <a:r>
              <a:rPr lang="en-US" sz="2000" dirty="0">
                <a:solidFill>
                  <a:srgbClr val="1F497D"/>
                </a:solidFill>
              </a:rPr>
              <a:t>galaxies, </a:t>
            </a:r>
            <a:r>
              <a:rPr lang="en-US" sz="2000" dirty="0" smtClean="0">
                <a:solidFill>
                  <a:srgbClr val="1F497D"/>
                </a:solidFill>
              </a:rPr>
              <a:t>17B </a:t>
            </a:r>
            <a:r>
              <a:rPr lang="en-US" sz="2000" dirty="0">
                <a:solidFill>
                  <a:srgbClr val="1F497D"/>
                </a:solidFill>
              </a:rPr>
              <a:t>stars</a:t>
            </a:r>
            <a:r>
              <a:rPr lang="en-US" sz="2000" dirty="0" smtClean="0">
                <a:solidFill>
                  <a:srgbClr val="1F497D"/>
                </a:solidFill>
              </a:rPr>
              <a:t>)</a:t>
            </a:r>
            <a:r>
              <a:rPr lang="en-US" sz="2000" baseline="30000" dirty="0" smtClean="0">
                <a:solidFill>
                  <a:srgbClr val="1F497D"/>
                </a:solidFill>
              </a:rPr>
              <a:t>,</a:t>
            </a:r>
            <a:r>
              <a:rPr lang="en-US" sz="2000" dirty="0" smtClean="0">
                <a:solidFill>
                  <a:srgbClr val="1F497D"/>
                </a:solidFill>
              </a:rPr>
              <a:t> ~7 </a:t>
            </a:r>
            <a:r>
              <a:rPr lang="en-US" sz="2000" dirty="0">
                <a:solidFill>
                  <a:srgbClr val="1F497D"/>
                </a:solidFill>
              </a:rPr>
              <a:t>trillion </a:t>
            </a:r>
            <a:r>
              <a:rPr lang="en-US" sz="2000" dirty="0" smtClean="0">
                <a:solidFill>
                  <a:srgbClr val="1F497D"/>
                </a:solidFill>
              </a:rPr>
              <a:t>single-epoch detections (</a:t>
            </a:r>
            <a:r>
              <a:rPr lang="en-US" sz="2000" dirty="0">
                <a:solidFill>
                  <a:srgbClr val="1F497D"/>
                </a:solidFill>
              </a:rPr>
              <a:t>“sources”</a:t>
            </a:r>
            <a:r>
              <a:rPr lang="en-US" sz="2000" dirty="0" smtClean="0">
                <a:solidFill>
                  <a:srgbClr val="1F497D"/>
                </a:solidFill>
              </a:rPr>
              <a:t>), </a:t>
            </a:r>
            <a:r>
              <a:rPr lang="en-US" sz="2000" dirty="0">
                <a:solidFill>
                  <a:srgbClr val="1F497D"/>
                </a:solidFill>
              </a:rPr>
              <a:t>and </a:t>
            </a:r>
            <a:r>
              <a:rPr lang="en-US" sz="2000" dirty="0" smtClean="0">
                <a:solidFill>
                  <a:srgbClr val="1F497D"/>
                </a:solidFill>
              </a:rPr>
              <a:t>~30 </a:t>
            </a:r>
            <a:r>
              <a:rPr lang="en-US" sz="2000" dirty="0">
                <a:solidFill>
                  <a:srgbClr val="1F497D"/>
                </a:solidFill>
              </a:rPr>
              <a:t>trillion </a:t>
            </a:r>
            <a:r>
              <a:rPr lang="en-US" sz="2000" dirty="0" smtClean="0">
                <a:solidFill>
                  <a:srgbClr val="1F497D"/>
                </a:solidFill>
              </a:rPr>
              <a:t>forced sources, produced annually, accessible through online databases.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Deep co-added images.</a:t>
            </a:r>
          </a:p>
          <a:p>
            <a:endParaRPr lang="en-US" sz="2800" dirty="0">
              <a:solidFill>
                <a:srgbClr val="1F497D"/>
              </a:solidFill>
            </a:endParaRPr>
          </a:p>
          <a:p>
            <a:r>
              <a:rPr lang="en-US" sz="2000" dirty="0" smtClean="0">
                <a:solidFill>
                  <a:srgbClr val="1F497D"/>
                </a:solidFill>
              </a:rPr>
              <a:t>Services and computing resources at the Data Access Centers to enable user-specified custom processing and analysis.</a:t>
            </a:r>
          </a:p>
          <a:p>
            <a:r>
              <a:rPr lang="en-US" sz="2000" dirty="0" smtClean="0">
                <a:solidFill>
                  <a:srgbClr val="1F497D"/>
                </a:solidFill>
              </a:rPr>
              <a:t>Software and APIs enabling development of analysis codes.</a:t>
            </a:r>
            <a:endParaRPr lang="en-US" sz="2000" dirty="0">
              <a:solidFill>
                <a:srgbClr val="1F497D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 rot="5400000">
            <a:off x="8184499" y="5010550"/>
            <a:ext cx="1483706" cy="610997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0"/>
            <a:tileRect/>
          </a:gradFill>
          <a:ln>
            <a:solidFill>
              <a:schemeClr val="accent4">
                <a:lumMod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Level 3</a:t>
            </a:r>
            <a:endParaRPr lang="en-US" sz="2400" b="1" dirty="0"/>
          </a:p>
        </p:txBody>
      </p:sp>
      <p:sp>
        <p:nvSpPr>
          <p:cNvPr id="6" name="Rectangle 5"/>
          <p:cNvSpPr/>
          <p:nvPr/>
        </p:nvSpPr>
        <p:spPr>
          <a:xfrm rot="5400000">
            <a:off x="8223208" y="1499911"/>
            <a:ext cx="1406289" cy="610997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Level 1</a:t>
            </a:r>
            <a:endParaRPr lang="en-US" sz="2400" b="1" dirty="0"/>
          </a:p>
        </p:txBody>
      </p:sp>
      <p:sp>
        <p:nvSpPr>
          <p:cNvPr id="7" name="Rectangle 6"/>
          <p:cNvSpPr/>
          <p:nvPr/>
        </p:nvSpPr>
        <p:spPr>
          <a:xfrm rot="5400000">
            <a:off x="8221503" y="3282254"/>
            <a:ext cx="1409699" cy="61099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Level 2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94708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504D"/>
                </a:solidFill>
              </a:rPr>
              <a:t>Level 1: Transients Alerts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4662" y="1098450"/>
            <a:ext cx="8649189" cy="5310187"/>
          </a:xfrm>
        </p:spPr>
        <p:txBody>
          <a:bodyPr/>
          <a:lstStyle/>
          <a:p>
            <a:r>
              <a:rPr lang="en-US" sz="2000" b="1" dirty="0" smtClean="0"/>
              <a:t>LSST computing is </a:t>
            </a:r>
            <a:r>
              <a:rPr lang="en-US" sz="2000" b="1" dirty="0"/>
              <a:t>s</a:t>
            </a:r>
            <a:r>
              <a:rPr lang="en-US" sz="2000" b="1" dirty="0" smtClean="0"/>
              <a:t>ized for 10M alerts/night (average), 10k/visit (average), 40k/visit (peak)</a:t>
            </a:r>
          </a:p>
          <a:p>
            <a:pPr lvl="1"/>
            <a:r>
              <a:rPr lang="en-US" sz="2000" dirty="0" smtClean="0"/>
              <a:t>Dedicated networking for moving data from Chile to the US</a:t>
            </a:r>
          </a:p>
          <a:p>
            <a:pPr lvl="1"/>
            <a:r>
              <a:rPr lang="en-US" sz="2000" dirty="0" smtClean="0"/>
              <a:t>New </a:t>
            </a:r>
            <a:r>
              <a:rPr lang="en-US" sz="2000" dirty="0"/>
              <a:t>image differencing pipelines </a:t>
            </a:r>
            <a:r>
              <a:rPr lang="en-US" sz="2000" dirty="0" smtClean="0"/>
              <a:t>with improved algorithms</a:t>
            </a:r>
          </a:p>
          <a:p>
            <a:endParaRPr lang="en-US" sz="2000" dirty="0" smtClean="0"/>
          </a:p>
          <a:p>
            <a:r>
              <a:rPr lang="en-US" sz="2000" b="1" dirty="0" smtClean="0"/>
              <a:t>Will measure and </a:t>
            </a:r>
            <a:r>
              <a:rPr lang="en-US" sz="2000" b="1" i="1" dirty="0" smtClean="0"/>
              <a:t>transmit with each alert</a:t>
            </a:r>
            <a:r>
              <a:rPr lang="en-US" sz="2000" b="1" dirty="0" smtClean="0"/>
              <a:t>:</a:t>
            </a:r>
          </a:p>
          <a:p>
            <a:pPr lvl="1"/>
            <a:r>
              <a:rPr lang="en-US" sz="2000" dirty="0" smtClean="0"/>
              <a:t>position</a:t>
            </a:r>
          </a:p>
          <a:p>
            <a:pPr lvl="1"/>
            <a:r>
              <a:rPr lang="en-US" sz="2000" dirty="0" smtClean="0"/>
              <a:t>flux, size, and shape</a:t>
            </a:r>
          </a:p>
          <a:p>
            <a:pPr lvl="1"/>
            <a:r>
              <a:rPr lang="en-US" sz="2000" dirty="0" smtClean="0"/>
              <a:t>light </a:t>
            </a:r>
            <a:r>
              <a:rPr lang="en-US" sz="2000" dirty="0"/>
              <a:t>curves in all </a:t>
            </a:r>
            <a:r>
              <a:rPr lang="en-US" sz="2000" dirty="0" smtClean="0"/>
              <a:t>bands (up to a ~year; stretch: all)</a:t>
            </a:r>
            <a:endParaRPr lang="en-US" sz="2000" dirty="0"/>
          </a:p>
          <a:p>
            <a:pPr lvl="1"/>
            <a:r>
              <a:rPr lang="en-US" sz="2000" dirty="0" smtClean="0"/>
              <a:t>variability characterization (</a:t>
            </a:r>
            <a:r>
              <a:rPr lang="en-US" sz="2000" dirty="0" err="1" smtClean="0"/>
              <a:t>eg</a:t>
            </a:r>
            <a:r>
              <a:rPr lang="en-US" sz="2000" dirty="0" smtClean="0"/>
              <a:t>., low-order light-curve moments, probability the object is variable)</a:t>
            </a:r>
          </a:p>
          <a:p>
            <a:pPr lvl="1"/>
            <a:r>
              <a:rPr lang="en-US" sz="2000" dirty="0"/>
              <a:t>c</a:t>
            </a:r>
            <a:r>
              <a:rPr lang="en-US" sz="2000" dirty="0" smtClean="0"/>
              <a:t>ut-outs centered on the object (template, difference image)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3181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Processing: </a:t>
            </a:r>
            <a:r>
              <a:rPr lang="en-US" dirty="0" smtClean="0"/>
              <a:t>Sequence Diagram Concept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"/>
          <a:stretch/>
        </p:blipFill>
        <p:spPr>
          <a:xfrm>
            <a:off x="290891" y="789707"/>
            <a:ext cx="8031420" cy="553767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1752600" y="1797050"/>
            <a:ext cx="863600" cy="488950"/>
            <a:chOff x="1600200" y="1644650"/>
            <a:chExt cx="863600" cy="488950"/>
          </a:xfrm>
        </p:grpSpPr>
        <p:sp>
          <p:nvSpPr>
            <p:cNvPr id="25" name="Rectangle 24"/>
            <p:cNvSpPr/>
            <p:nvPr/>
          </p:nvSpPr>
          <p:spPr>
            <a:xfrm>
              <a:off x="1828800" y="1644650"/>
              <a:ext cx="165100" cy="31115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600200" y="1905000"/>
              <a:ext cx="863600" cy="2286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981200" y="1492250"/>
            <a:ext cx="1047750" cy="546100"/>
            <a:chOff x="1981200" y="1492250"/>
            <a:chExt cx="1047750" cy="546100"/>
          </a:xfrm>
        </p:grpSpPr>
        <p:grpSp>
          <p:nvGrpSpPr>
            <p:cNvPr id="27" name="Group 26"/>
            <p:cNvGrpSpPr/>
            <p:nvPr/>
          </p:nvGrpSpPr>
          <p:grpSpPr>
            <a:xfrm>
              <a:off x="1981200" y="1492250"/>
              <a:ext cx="889000" cy="546100"/>
              <a:chOff x="1371600" y="1765300"/>
              <a:chExt cx="889000" cy="5461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371600" y="1765300"/>
                <a:ext cx="165100" cy="311150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1524000" y="1873250"/>
                <a:ext cx="736600" cy="438150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>
            <a:xfrm>
              <a:off x="2819400" y="1504950"/>
              <a:ext cx="209550" cy="31115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sp>
        <p:nvSpPr>
          <p:cNvPr id="35" name="Rectangle 34"/>
          <p:cNvSpPr/>
          <p:nvPr/>
        </p:nvSpPr>
        <p:spPr>
          <a:xfrm>
            <a:off x="2743200" y="2209800"/>
            <a:ext cx="4495800" cy="438150"/>
          </a:xfrm>
          <a:prstGeom prst="rect">
            <a:avLst/>
          </a:prstGeom>
          <a:solidFill>
            <a:srgbClr val="FFFFFF"/>
          </a:solidFill>
          <a:ln w="57150" cmpd="sng"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447800" y="3573991"/>
            <a:ext cx="931332" cy="845609"/>
            <a:chOff x="1447800" y="1287991"/>
            <a:chExt cx="931332" cy="845609"/>
          </a:xfrm>
        </p:grpSpPr>
        <p:sp>
          <p:nvSpPr>
            <p:cNvPr id="47" name="Rectangle 46"/>
            <p:cNvSpPr/>
            <p:nvPr/>
          </p:nvSpPr>
          <p:spPr>
            <a:xfrm>
              <a:off x="1447800" y="1524000"/>
              <a:ext cx="685800" cy="6096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828799" y="1287991"/>
              <a:ext cx="550333" cy="410633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167467" y="3573991"/>
            <a:ext cx="634999" cy="854075"/>
            <a:chOff x="1879599" y="1287991"/>
            <a:chExt cx="634999" cy="854075"/>
          </a:xfrm>
        </p:grpSpPr>
        <p:sp>
          <p:nvSpPr>
            <p:cNvPr id="50" name="Rectangle 49"/>
            <p:cNvSpPr/>
            <p:nvPr/>
          </p:nvSpPr>
          <p:spPr>
            <a:xfrm>
              <a:off x="1879599" y="1684866"/>
              <a:ext cx="499533" cy="4572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087035" y="1287991"/>
              <a:ext cx="427563" cy="410633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667000" y="3573992"/>
            <a:ext cx="838200" cy="845608"/>
            <a:chOff x="1549398" y="1287991"/>
            <a:chExt cx="838200" cy="845608"/>
          </a:xfrm>
        </p:grpSpPr>
        <p:sp>
          <p:nvSpPr>
            <p:cNvPr id="53" name="Rectangle 52"/>
            <p:cNvSpPr/>
            <p:nvPr/>
          </p:nvSpPr>
          <p:spPr>
            <a:xfrm>
              <a:off x="1549398" y="1676399"/>
              <a:ext cx="838200" cy="4572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1689099" y="1287991"/>
              <a:ext cx="690034" cy="410633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241799" y="3179232"/>
            <a:ext cx="872067" cy="786343"/>
            <a:chOff x="1422399" y="660398"/>
            <a:chExt cx="872067" cy="786343"/>
          </a:xfrm>
        </p:grpSpPr>
        <p:sp>
          <p:nvSpPr>
            <p:cNvPr id="58" name="Rectangle 57"/>
            <p:cNvSpPr/>
            <p:nvPr/>
          </p:nvSpPr>
          <p:spPr>
            <a:xfrm>
              <a:off x="1857375" y="1043515"/>
              <a:ext cx="437091" cy="403226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422399" y="660398"/>
              <a:ext cx="516467" cy="389467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108576" y="3562350"/>
            <a:ext cx="551390" cy="542925"/>
            <a:chOff x="5108576" y="3562350"/>
            <a:chExt cx="551390" cy="542925"/>
          </a:xfrm>
        </p:grpSpPr>
        <p:sp>
          <p:nvSpPr>
            <p:cNvPr id="60" name="Rectangle 59"/>
            <p:cNvSpPr/>
            <p:nvPr/>
          </p:nvSpPr>
          <p:spPr>
            <a:xfrm>
              <a:off x="5108576" y="3562350"/>
              <a:ext cx="458258" cy="3937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172075" y="3952875"/>
              <a:ext cx="487891" cy="1524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4648200" y="3960283"/>
            <a:ext cx="859367" cy="408517"/>
            <a:chOff x="5050366" y="3503083"/>
            <a:chExt cx="859367" cy="408517"/>
          </a:xfrm>
        </p:grpSpPr>
        <p:sp>
          <p:nvSpPr>
            <p:cNvPr id="63" name="Rectangle 62"/>
            <p:cNvSpPr/>
            <p:nvPr/>
          </p:nvSpPr>
          <p:spPr>
            <a:xfrm>
              <a:off x="5050366" y="3503083"/>
              <a:ext cx="533400" cy="408517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507566" y="3657600"/>
              <a:ext cx="402167" cy="1524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2870201" y="1567180"/>
            <a:ext cx="1911349" cy="721994"/>
            <a:chOff x="965201" y="1306830"/>
            <a:chExt cx="1911349" cy="721994"/>
          </a:xfrm>
        </p:grpSpPr>
        <p:grpSp>
          <p:nvGrpSpPr>
            <p:cNvPr id="67" name="Group 66"/>
            <p:cNvGrpSpPr/>
            <p:nvPr/>
          </p:nvGrpSpPr>
          <p:grpSpPr>
            <a:xfrm>
              <a:off x="965201" y="1306830"/>
              <a:ext cx="1768474" cy="721994"/>
              <a:chOff x="355601" y="1579880"/>
              <a:chExt cx="1768474" cy="721994"/>
            </a:xfrm>
          </p:grpSpPr>
          <p:sp>
            <p:nvSpPr>
              <p:cNvPr id="69" name="Rectangle 68"/>
              <p:cNvSpPr/>
              <p:nvPr/>
            </p:nvSpPr>
            <p:spPr>
              <a:xfrm>
                <a:off x="514350" y="1579880"/>
                <a:ext cx="1600200" cy="267970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355601" y="1825625"/>
                <a:ext cx="1768474" cy="476249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Rectangle 67"/>
            <p:cNvSpPr/>
            <p:nvPr/>
          </p:nvSpPr>
          <p:spPr>
            <a:xfrm>
              <a:off x="2667000" y="1339849"/>
              <a:ext cx="209550" cy="212725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04800" y="3200400"/>
            <a:ext cx="7467600" cy="3124200"/>
            <a:chOff x="304800" y="3200400"/>
            <a:chExt cx="7467600" cy="3124200"/>
          </a:xfrm>
        </p:grpSpPr>
        <p:sp>
          <p:nvSpPr>
            <p:cNvPr id="71" name="Rectangle 70"/>
            <p:cNvSpPr/>
            <p:nvPr/>
          </p:nvSpPr>
          <p:spPr>
            <a:xfrm>
              <a:off x="304800" y="3200400"/>
              <a:ext cx="762000" cy="30480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85800" y="4572000"/>
              <a:ext cx="7086600" cy="17526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4622800" y="1562100"/>
            <a:ext cx="2082800" cy="721994"/>
            <a:chOff x="965201" y="1306830"/>
            <a:chExt cx="2082800" cy="721994"/>
          </a:xfrm>
        </p:grpSpPr>
        <p:grpSp>
          <p:nvGrpSpPr>
            <p:cNvPr id="74" name="Group 73"/>
            <p:cNvGrpSpPr/>
            <p:nvPr/>
          </p:nvGrpSpPr>
          <p:grpSpPr>
            <a:xfrm>
              <a:off x="965201" y="1306830"/>
              <a:ext cx="2082800" cy="721994"/>
              <a:chOff x="355601" y="1579880"/>
              <a:chExt cx="2082800" cy="721994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514350" y="1579880"/>
                <a:ext cx="1600200" cy="267970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55601" y="1825625"/>
                <a:ext cx="2082800" cy="476249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Rectangle 74"/>
            <p:cNvSpPr/>
            <p:nvPr/>
          </p:nvSpPr>
          <p:spPr>
            <a:xfrm>
              <a:off x="2666999" y="1339849"/>
              <a:ext cx="304801" cy="233681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493558" y="3276600"/>
            <a:ext cx="1186391" cy="826557"/>
            <a:chOff x="3493558" y="3276600"/>
            <a:chExt cx="1186391" cy="826557"/>
          </a:xfrm>
        </p:grpSpPr>
        <p:sp>
          <p:nvSpPr>
            <p:cNvPr id="55" name="Rectangle 54"/>
            <p:cNvSpPr/>
            <p:nvPr/>
          </p:nvSpPr>
          <p:spPr>
            <a:xfrm>
              <a:off x="3493558" y="3573992"/>
              <a:ext cx="1186391" cy="529165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3702050" y="3276600"/>
              <a:ext cx="974725" cy="3048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352925" y="2755899"/>
            <a:ext cx="5080000" cy="1365251"/>
            <a:chOff x="4352925" y="2755899"/>
            <a:chExt cx="5080000" cy="1365251"/>
          </a:xfrm>
        </p:grpSpPr>
        <p:grpSp>
          <p:nvGrpSpPr>
            <p:cNvPr id="13" name="Group 12"/>
            <p:cNvGrpSpPr/>
            <p:nvPr/>
          </p:nvGrpSpPr>
          <p:grpSpPr>
            <a:xfrm>
              <a:off x="4352925" y="2755899"/>
              <a:ext cx="4927600" cy="1212852"/>
              <a:chOff x="4352925" y="2755899"/>
              <a:chExt cx="4927600" cy="1212852"/>
            </a:xfrm>
          </p:grpSpPr>
          <p:sp>
            <p:nvSpPr>
              <p:cNvPr id="79" name="Rectangle 78"/>
              <p:cNvSpPr/>
              <p:nvPr/>
            </p:nvSpPr>
            <p:spPr>
              <a:xfrm>
                <a:off x="4352925" y="2755899"/>
                <a:ext cx="3708400" cy="428625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4765675" y="3136900"/>
                <a:ext cx="3708400" cy="428625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5562600" y="3505201"/>
                <a:ext cx="3717925" cy="463550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Rectangle 81"/>
            <p:cNvSpPr/>
            <p:nvPr/>
          </p:nvSpPr>
          <p:spPr>
            <a:xfrm>
              <a:off x="5715000" y="3721101"/>
              <a:ext cx="3717925" cy="400049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838200" y="2768598"/>
            <a:ext cx="3403600" cy="965200"/>
            <a:chOff x="838200" y="2768598"/>
            <a:chExt cx="3403600" cy="965200"/>
          </a:xfrm>
        </p:grpSpPr>
        <p:sp>
          <p:nvSpPr>
            <p:cNvPr id="41" name="Rectangle 40"/>
            <p:cNvSpPr/>
            <p:nvPr/>
          </p:nvSpPr>
          <p:spPr>
            <a:xfrm>
              <a:off x="838200" y="2768598"/>
              <a:ext cx="3403600" cy="81280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66800" y="3505200"/>
              <a:ext cx="381000" cy="228598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1600200" y="1295400"/>
            <a:ext cx="863600" cy="838200"/>
            <a:chOff x="1600200" y="1295400"/>
            <a:chExt cx="863600" cy="838200"/>
          </a:xfrm>
        </p:grpSpPr>
        <p:grpSp>
          <p:nvGrpSpPr>
            <p:cNvPr id="2" name="Group 1"/>
            <p:cNvGrpSpPr/>
            <p:nvPr/>
          </p:nvGrpSpPr>
          <p:grpSpPr>
            <a:xfrm>
              <a:off x="1600200" y="1295400"/>
              <a:ext cx="863600" cy="838200"/>
              <a:chOff x="1600200" y="1295400"/>
              <a:chExt cx="863600" cy="838200"/>
            </a:xfrm>
          </p:grpSpPr>
          <p:sp>
            <p:nvSpPr>
              <p:cNvPr id="22" name="Rectangle 21"/>
              <p:cNvSpPr/>
              <p:nvPr/>
            </p:nvSpPr>
            <p:spPr>
              <a:xfrm>
                <a:off x="1879600" y="1447800"/>
                <a:ext cx="101599" cy="685800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Rectangle 22"/>
              <p:cNvSpPr/>
              <p:nvPr/>
            </p:nvSpPr>
            <p:spPr>
              <a:xfrm>
                <a:off x="1600200" y="1295400"/>
                <a:ext cx="863600" cy="228600"/>
              </a:xfrm>
              <a:prstGeom prst="rect">
                <a:avLst/>
              </a:prstGeom>
              <a:solidFill>
                <a:srgbClr val="FFFFFF"/>
              </a:solidFill>
              <a:ln w="57150" cmpd="sng">
                <a:noFill/>
              </a:ln>
              <a:effectLst/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algn="ctr"/>
                <a:endParaRPr lang="en-US" sz="1600" dirty="0" smtClean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5" name="Rectangle 84"/>
            <p:cNvSpPr/>
            <p:nvPr/>
          </p:nvSpPr>
          <p:spPr>
            <a:xfrm>
              <a:off x="1876425" y="1651000"/>
              <a:ext cx="45719" cy="361950"/>
            </a:xfrm>
            <a:prstGeom prst="rect">
              <a:avLst/>
            </a:prstGeom>
            <a:solidFill>
              <a:srgbClr val="FFFFFF"/>
            </a:solidFill>
            <a:ln w="57150" cmpd="sng">
              <a:noFill/>
            </a:ln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pPr algn="ctr"/>
              <a:endParaRPr lang="en-US" sz="160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7959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 1 Processing: System Architecture</a:t>
            </a:r>
            <a:endParaRPr lang="en-US" dirty="0"/>
          </a:p>
        </p:txBody>
      </p:sp>
      <p:pic>
        <p:nvPicPr>
          <p:cNvPr id="65" name="Picture 6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6"/>
          <a:stretch/>
        </p:blipFill>
        <p:spPr>
          <a:xfrm>
            <a:off x="290891" y="789707"/>
            <a:ext cx="8031420" cy="5537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609318"/>
      </p:ext>
    </p:extLst>
  </p:cSld>
  <p:clrMapOvr>
    <a:masterClrMapping/>
  </p:clrMapOvr>
  <p:transition xmlns:p14="http://schemas.microsoft.com/office/powerpoint/2010/main" spd="slow">
    <p:wipe dir="r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/>
                </a:solidFill>
              </a:rPr>
              <a:t>Level 2: Annual Data Releases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4097"/>
            <a:ext cx="8534400" cy="5031903"/>
          </a:xfrm>
        </p:spPr>
        <p:txBody>
          <a:bodyPr/>
          <a:lstStyle/>
          <a:p>
            <a:r>
              <a:rPr lang="en-US" sz="2000" b="1" dirty="0" smtClean="0"/>
              <a:t>Well calibrated, consistently processed, catalogs and images</a:t>
            </a:r>
          </a:p>
          <a:p>
            <a:pPr lvl="1"/>
            <a:r>
              <a:rPr lang="en-US" sz="2000" dirty="0" smtClean="0"/>
              <a:t>Catalogs of objects, detections, detections in difference images, etc.</a:t>
            </a:r>
            <a:r>
              <a:rPr lang="en-US" sz="2000" b="1" dirty="0" smtClean="0"/>
              <a:t/>
            </a:r>
            <a:br>
              <a:rPr lang="en-US" sz="2000" b="1" dirty="0" smtClean="0"/>
            </a:br>
            <a:endParaRPr lang="en-US" sz="2000" b="1" dirty="0" smtClean="0"/>
          </a:p>
          <a:p>
            <a:r>
              <a:rPr lang="en-US" sz="2000" b="1" dirty="0" smtClean="0"/>
              <a:t>Made available in </a:t>
            </a:r>
            <a:r>
              <a:rPr lang="en-US" sz="2000" b="1" i="1" dirty="0" smtClean="0"/>
              <a:t>Data </a:t>
            </a:r>
            <a:r>
              <a:rPr lang="en-US" sz="2000" b="1" i="1" dirty="0"/>
              <a:t>R</a:t>
            </a:r>
            <a:r>
              <a:rPr lang="en-US" sz="2000" b="1" i="1" dirty="0" smtClean="0"/>
              <a:t>eleases</a:t>
            </a:r>
          </a:p>
          <a:p>
            <a:pPr lvl="1"/>
            <a:r>
              <a:rPr lang="en-US" sz="2000" dirty="0" smtClean="0"/>
              <a:t>Annually, except for Year 1</a:t>
            </a:r>
          </a:p>
          <a:p>
            <a:pPr lvl="2"/>
            <a:r>
              <a:rPr lang="en-US" sz="2000" dirty="0" smtClean="0"/>
              <a:t>Two DRs for the first year of data</a:t>
            </a:r>
          </a:p>
          <a:p>
            <a:pPr lvl="2"/>
            <a:endParaRPr lang="en-US" sz="2000" dirty="0" smtClean="0"/>
          </a:p>
          <a:p>
            <a:r>
              <a:rPr lang="en-US" sz="2000" b="1" dirty="0" smtClean="0"/>
              <a:t>Complete reprocessing of all data, for each release</a:t>
            </a:r>
          </a:p>
          <a:p>
            <a:pPr lvl="1"/>
            <a:r>
              <a:rPr lang="en-US" sz="2000" dirty="0" smtClean="0"/>
              <a:t>Every DR will reprocess </a:t>
            </a:r>
            <a:r>
              <a:rPr lang="en-US" sz="2000" b="1" i="1" u="sng" dirty="0" smtClean="0"/>
              <a:t>all</a:t>
            </a:r>
            <a:r>
              <a:rPr lang="en-US" sz="2000" dirty="0" smtClean="0"/>
              <a:t> data taken up to the beginning of that DR</a:t>
            </a:r>
          </a:p>
          <a:p>
            <a:pPr lvl="1"/>
            <a:endParaRPr lang="en-US" sz="2000" dirty="0" smtClean="0"/>
          </a:p>
          <a:p>
            <a:r>
              <a:rPr lang="en-US" sz="2000" b="1" dirty="0" smtClean="0"/>
              <a:t>Projected catalog sizes:</a:t>
            </a:r>
          </a:p>
          <a:p>
            <a:pPr lvl="1"/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18 </a:t>
            </a:r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billion objects</a:t>
            </a:r>
            <a:r>
              <a:rPr lang="en-US" dirty="0" smtClean="0"/>
              <a:t> (DR1)			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		</a:t>
            </a:r>
            <a:r>
              <a:rPr lang="en-US" b="1" dirty="0" smtClean="0">
                <a:solidFill>
                  <a:srgbClr val="FF0000"/>
                </a:solidFill>
              </a:rPr>
              <a:t>37 billion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(DR11)</a:t>
            </a:r>
          </a:p>
          <a:p>
            <a:pPr lvl="1"/>
            <a:r>
              <a:rPr lang="en-US" sz="2000" b="1" dirty="0" smtClean="0">
                <a:solidFill>
                  <a:srgbClr val="953735"/>
                </a:solidFill>
              </a:rPr>
              <a:t>750 billion observations</a:t>
            </a:r>
            <a:r>
              <a:rPr lang="en-US" sz="2000" dirty="0" smtClean="0"/>
              <a:t> (DR1)	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>
                <a:sym typeface="Wingdings"/>
              </a:rPr>
              <a:t>	</a:t>
            </a:r>
            <a:r>
              <a:rPr lang="en-US" dirty="0" smtClean="0">
                <a:sym typeface="Wingdings"/>
              </a:rPr>
              <a:t>	</a:t>
            </a:r>
            <a:r>
              <a:rPr lang="en-US" sz="2000" b="1" dirty="0" smtClean="0">
                <a:solidFill>
                  <a:srgbClr val="FF0000"/>
                </a:solidFill>
              </a:rPr>
              <a:t>30 trillion</a:t>
            </a:r>
            <a:r>
              <a:rPr lang="en-US" sz="2000" dirty="0" smtClean="0"/>
              <a:t> (DR11)</a:t>
            </a:r>
          </a:p>
        </p:txBody>
      </p:sp>
    </p:spTree>
    <p:extLst>
      <p:ext uri="{BB962C8B-B14F-4D97-AF65-F5344CB8AC3E}">
        <p14:creationId xmlns:p14="http://schemas.microsoft.com/office/powerpoint/2010/main" val="170622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/>
          <p:cNvCxnSpPr/>
          <p:nvPr/>
        </p:nvCxnSpPr>
        <p:spPr>
          <a:xfrm flipH="1">
            <a:off x="4392731" y="927075"/>
            <a:ext cx="22881" cy="5091654"/>
          </a:xfrm>
          <a:prstGeom prst="line">
            <a:avLst/>
          </a:prstGeom>
          <a:ln w="12700" cmpd="sng">
            <a:solidFill>
              <a:schemeClr val="bg1">
                <a:lumMod val="50000"/>
              </a:schemeClr>
            </a:solidFill>
            <a:prstDash val="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Release Processing: Logical Flow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202938" y="934318"/>
            <a:ext cx="4130029" cy="5310187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 smtClean="0"/>
              <a:t>DRP begins with processing, detection, and measurement on single frames, generating </a:t>
            </a:r>
            <a:r>
              <a:rPr lang="en-US" sz="1600" i="1" dirty="0" smtClean="0">
                <a:solidFill>
                  <a:schemeClr val="accent2"/>
                </a:solidFill>
              </a:rPr>
              <a:t>Sources</a:t>
            </a:r>
            <a:r>
              <a:rPr lang="en-US" sz="1600" dirty="0" smtClean="0"/>
              <a:t>. </a:t>
            </a:r>
            <a:r>
              <a:rPr lang="en-US" sz="1600" b="1" dirty="0" smtClean="0"/>
              <a:t/>
            </a:r>
            <a:br>
              <a:rPr lang="en-US" sz="1600" b="1" dirty="0" smtClean="0"/>
            </a:br>
            <a:endParaRPr lang="en-US" sz="1600" b="1" dirty="0" smtClean="0"/>
          </a:p>
          <a:p>
            <a:pPr marL="0" indent="0">
              <a:buNone/>
            </a:pPr>
            <a:r>
              <a:rPr lang="en-US" sz="1600" dirty="0" smtClean="0"/>
              <a:t>These are used to </a:t>
            </a:r>
            <a:r>
              <a:rPr lang="en-US" sz="1600" dirty="0" err="1" smtClean="0"/>
              <a:t>photometrically</a:t>
            </a:r>
            <a:r>
              <a:rPr lang="en-US" sz="1600" dirty="0" smtClean="0"/>
              <a:t> and </a:t>
            </a:r>
            <a:r>
              <a:rPr lang="en-US" sz="1600" dirty="0" err="1" smtClean="0"/>
              <a:t>astrometrically</a:t>
            </a:r>
            <a:r>
              <a:rPr lang="en-US" sz="1600" dirty="0" smtClean="0"/>
              <a:t> calibrate the survey.</a:t>
            </a:r>
          </a:p>
          <a:p>
            <a:pPr marL="0" indent="0">
              <a:buNone/>
            </a:pPr>
            <a:r>
              <a:rPr lang="en-US" sz="1600" dirty="0" smtClean="0"/>
              <a:t/>
            </a:r>
            <a:br>
              <a:rPr lang="en-US" sz="1600" dirty="0" smtClean="0"/>
            </a:br>
            <a:r>
              <a:rPr lang="en-US" sz="1600" dirty="0" smtClean="0"/>
              <a:t>A series of </a:t>
            </a:r>
            <a:r>
              <a:rPr lang="en-US" sz="1600" i="1" dirty="0" err="1" smtClean="0">
                <a:solidFill>
                  <a:srgbClr val="C0504D"/>
                </a:solidFill>
              </a:rPr>
              <a:t>coadds</a:t>
            </a:r>
            <a:r>
              <a:rPr lang="en-US" sz="1600" dirty="0" smtClean="0"/>
              <a:t> is built next, where </a:t>
            </a:r>
            <a:r>
              <a:rPr lang="en-US" sz="1600" i="1" dirty="0" smtClean="0">
                <a:solidFill>
                  <a:schemeClr val="accent2"/>
                </a:solidFill>
              </a:rPr>
              <a:t>Objects</a:t>
            </a:r>
            <a:r>
              <a:rPr lang="en-US" sz="1600" dirty="0" smtClean="0"/>
              <a:t> are detected.</a:t>
            </a:r>
            <a:br>
              <a:rPr lang="en-US" sz="1600" dirty="0" smtClean="0"/>
            </a:b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Detections on co-adds are </a:t>
            </a:r>
            <a:r>
              <a:rPr lang="en-US" sz="1600" i="1" dirty="0" err="1" smtClean="0">
                <a:solidFill>
                  <a:srgbClr val="C0504D"/>
                </a:solidFill>
              </a:rPr>
              <a:t>deblended</a:t>
            </a:r>
            <a:r>
              <a:rPr lang="en-US" sz="1600" dirty="0" smtClean="0"/>
              <a:t> and </a:t>
            </a:r>
            <a:r>
              <a:rPr lang="en-US" sz="1600" i="1" dirty="0" smtClean="0">
                <a:solidFill>
                  <a:srgbClr val="C0504D"/>
                </a:solidFill>
              </a:rPr>
              <a:t>associated</a:t>
            </a:r>
            <a:r>
              <a:rPr lang="en-US" sz="1600" dirty="0" smtClean="0"/>
              <a:t> to form a master object list.</a:t>
            </a:r>
            <a:br>
              <a:rPr lang="en-US" sz="1600" dirty="0" smtClean="0"/>
            </a:b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The objects are simultaneously characterized in all observed epochs (</a:t>
            </a:r>
            <a:r>
              <a:rPr lang="en-US" sz="1600" i="1" dirty="0" err="1" smtClean="0">
                <a:solidFill>
                  <a:srgbClr val="C0504D"/>
                </a:solidFill>
              </a:rPr>
              <a:t>MultiFit</a:t>
            </a:r>
            <a:r>
              <a:rPr lang="en-US" sz="1600" dirty="0" smtClean="0"/>
              <a:t>).</a:t>
            </a:r>
            <a:br>
              <a:rPr lang="en-US" sz="1600" dirty="0" smtClean="0"/>
            </a:br>
            <a:endParaRPr lang="en-US" sz="1600" dirty="0" smtClean="0"/>
          </a:p>
          <a:p>
            <a:pPr marL="0" indent="0">
              <a:buNone/>
            </a:pPr>
            <a:r>
              <a:rPr lang="en-US" sz="1600" dirty="0" smtClean="0"/>
              <a:t>Time variability is characterized by independent measurement of </a:t>
            </a:r>
            <a:r>
              <a:rPr lang="en-US" sz="1600" i="1" dirty="0" smtClean="0">
                <a:solidFill>
                  <a:srgbClr val="C0504D"/>
                </a:solidFill>
              </a:rPr>
              <a:t>Forced Sources</a:t>
            </a:r>
            <a:r>
              <a:rPr lang="en-US" sz="1600" dirty="0" smtClean="0"/>
              <a:t> in individual epochs.</a:t>
            </a:r>
            <a:endParaRPr lang="en-US" sz="1600" dirty="0"/>
          </a:p>
        </p:txBody>
      </p:sp>
      <p:pic>
        <p:nvPicPr>
          <p:cNvPr id="9" name="Picture 8" descr="Level_2_Processing_Flowchart.pdf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639" y="724553"/>
            <a:ext cx="4589682" cy="568520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4648200" y="838200"/>
            <a:ext cx="4191000" cy="68580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648200" y="1371600"/>
            <a:ext cx="4191000" cy="68580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510427" y="1981200"/>
            <a:ext cx="4328773" cy="190500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648200" y="3962400"/>
            <a:ext cx="4191000" cy="68580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648200" y="4648200"/>
            <a:ext cx="4191000" cy="68580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48200" y="5334000"/>
            <a:ext cx="4191000" cy="685800"/>
          </a:xfrm>
          <a:prstGeom prst="rect">
            <a:avLst/>
          </a:prstGeom>
          <a:noFill/>
          <a:ln w="57150" cmpd="sng">
            <a:solidFill>
              <a:schemeClr val="accent3">
                <a:lumMod val="75000"/>
              </a:schemeClr>
            </a:solidFill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3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286000"/>
            <a:ext cx="784860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/>
                </a:solidFill>
              </a:rPr>
              <a:t>Level 3</a:t>
            </a:r>
            <a:endParaRPr lang="en-US" sz="2800" b="1" i="1" dirty="0" smtClean="0">
              <a:solidFill>
                <a:schemeClr val="tx2"/>
              </a:solidFill>
            </a:endParaRPr>
          </a:p>
          <a:p>
            <a:pPr algn="ctr"/>
            <a:endParaRPr lang="en-US" sz="2800" b="1" i="1" dirty="0" smtClean="0">
              <a:solidFill>
                <a:schemeClr val="tx2"/>
              </a:solidFill>
            </a:endParaRPr>
          </a:p>
          <a:p>
            <a:pPr algn="ctr"/>
            <a:r>
              <a:rPr lang="en-US" sz="2000" i="1" dirty="0" smtClean="0">
                <a:solidFill>
                  <a:schemeClr val="tx2"/>
                </a:solidFill>
              </a:rPr>
              <a:t>(and why it may be more </a:t>
            </a:r>
            <a:r>
              <a:rPr lang="en-US" sz="2000" i="1" dirty="0" smtClean="0">
                <a:solidFill>
                  <a:schemeClr val="tx2"/>
                </a:solidFill>
              </a:rPr>
              <a:t>important than </a:t>
            </a:r>
            <a:r>
              <a:rPr lang="en-US" sz="2000" i="1" dirty="0" smtClean="0">
                <a:solidFill>
                  <a:schemeClr val="tx2"/>
                </a:solidFill>
              </a:rPr>
              <a:t>we think</a:t>
            </a:r>
            <a:r>
              <a:rPr lang="en-US" sz="2000" i="1" dirty="0" smtClean="0">
                <a:solidFill>
                  <a:schemeClr val="tx2"/>
                </a:solidFill>
              </a:rPr>
              <a:t>)</a:t>
            </a:r>
            <a:endParaRPr lang="en-US" sz="2000" i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7605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-838200" y="1803400"/>
            <a:ext cx="11049000" cy="762000"/>
          </a:xfrm>
          <a:prstGeom prst="rect">
            <a:avLst/>
          </a:prstGeom>
          <a:solidFill>
            <a:schemeClr val="bg2"/>
          </a:solidFill>
          <a:ln w="0" cap="flat">
            <a:solidFill>
              <a:srgbClr val="5293A5"/>
            </a:solidFill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-838200" y="889000"/>
            <a:ext cx="11049000" cy="762000"/>
          </a:xfrm>
          <a:prstGeom prst="rect">
            <a:avLst/>
          </a:prstGeom>
          <a:solidFill>
            <a:schemeClr val="bg2"/>
          </a:solidFill>
          <a:ln w="0" cap="flat">
            <a:solidFill>
              <a:srgbClr val="5293A5"/>
            </a:solidFill>
            <a:round/>
          </a:ln>
          <a:effec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600" dirty="0" smtClean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LSST’s Long-Term Legacy: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" y="2656820"/>
            <a:ext cx="8686799" cy="3428999"/>
          </a:xfrm>
        </p:spPr>
        <p:txBody>
          <a:bodyPr/>
          <a:lstStyle/>
          <a:p>
            <a:r>
              <a:rPr lang="en-US" sz="2000" dirty="0" smtClean="0"/>
              <a:t>As our measurements become more and more systematics limited, what occurs in the “Data Processing” box above becomes incredibly important.</a:t>
            </a:r>
          </a:p>
          <a:p>
            <a:r>
              <a:rPr lang="en-US" sz="2000" dirty="0" smtClean="0"/>
              <a:t>Sometimes, an assumption or an algorithmic choice that’s been made there may introduce a systematic that drowns out the signal (or eliminates it).</a:t>
            </a:r>
          </a:p>
          <a:p>
            <a:pPr lvl="1"/>
            <a:r>
              <a:rPr lang="en-US" sz="1800" dirty="0" smtClean="0"/>
              <a:t>Different </a:t>
            </a:r>
            <a:r>
              <a:rPr lang="en-US" sz="1800" dirty="0" err="1" smtClean="0"/>
              <a:t>deblending</a:t>
            </a:r>
            <a:r>
              <a:rPr lang="en-US" sz="1800" dirty="0" smtClean="0"/>
              <a:t> algorithm (or no </a:t>
            </a:r>
            <a:r>
              <a:rPr lang="en-US" sz="1800" dirty="0" err="1" smtClean="0"/>
              <a:t>deblending</a:t>
            </a:r>
            <a:r>
              <a:rPr lang="en-US" sz="1800" dirty="0" smtClean="0"/>
              <a:t>)</a:t>
            </a:r>
          </a:p>
          <a:p>
            <a:pPr lvl="1"/>
            <a:r>
              <a:rPr lang="en-US" sz="1800" dirty="0" smtClean="0"/>
              <a:t>Extremely </a:t>
            </a:r>
            <a:r>
              <a:rPr lang="en-US" sz="1800" dirty="0"/>
              <a:t>crowded field photometry (e.g., globular clusters)</a:t>
            </a:r>
          </a:p>
          <a:p>
            <a:pPr lvl="1"/>
            <a:r>
              <a:rPr lang="en-US" sz="1800" dirty="0" smtClean="0"/>
              <a:t>Searching </a:t>
            </a:r>
            <a:r>
              <a:rPr lang="en-US" sz="1800" dirty="0"/>
              <a:t>for </a:t>
            </a:r>
            <a:r>
              <a:rPr lang="en-US" sz="1800" dirty="0" err="1"/>
              <a:t>SNe</a:t>
            </a:r>
            <a:r>
              <a:rPr lang="en-US" sz="1800" dirty="0"/>
              <a:t> light </a:t>
            </a:r>
            <a:r>
              <a:rPr lang="en-US" sz="1800" dirty="0" err="1"/>
              <a:t>echos</a:t>
            </a:r>
            <a:endParaRPr lang="en-US" sz="1800" dirty="0"/>
          </a:p>
          <a:p>
            <a:pPr lvl="1"/>
            <a:r>
              <a:rPr lang="en-US" sz="1800" dirty="0"/>
              <a:t>Characterization of diffuse structures (e.g., </a:t>
            </a:r>
            <a:r>
              <a:rPr lang="en-US" sz="1800" dirty="0" smtClean="0"/>
              <a:t>interstellar matter, streams)</a:t>
            </a:r>
          </a:p>
          <a:p>
            <a:r>
              <a:rPr lang="en-US" sz="2000" dirty="0" smtClean="0"/>
              <a:t>For optimal inference, one would always construct a measurement that directly forward-models the aspect of the </a:t>
            </a:r>
            <a:r>
              <a:rPr lang="en-US" sz="2000" i="1" dirty="0" smtClean="0"/>
              <a:t>imaging data</a:t>
            </a:r>
            <a:r>
              <a:rPr lang="en-US" sz="2000" dirty="0" smtClean="0"/>
              <a:t> they’re interested in, and not the catalog. Or derive a more appropriate catalog. Can we do this?</a:t>
            </a:r>
            <a:endParaRPr lang="en-US" sz="2000" dirty="0"/>
          </a:p>
        </p:txBody>
      </p:sp>
      <p:sp>
        <p:nvSpPr>
          <p:cNvPr id="4" name="Rectangle 3"/>
          <p:cNvSpPr/>
          <p:nvPr/>
        </p:nvSpPr>
        <p:spPr>
          <a:xfrm>
            <a:off x="2265509" y="1051581"/>
            <a:ext cx="4668691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tx2"/>
                </a:solidFill>
              </a:rPr>
              <a:t>Model</a:t>
            </a:r>
            <a:r>
              <a:rPr lang="en-US" sz="2800" dirty="0" smtClean="0"/>
              <a:t>     </a:t>
            </a:r>
            <a:r>
              <a:rPr lang="en-US" sz="2800" i="1" dirty="0" smtClean="0">
                <a:sym typeface="Wingdings"/>
              </a:rPr>
              <a:t> inference –</a:t>
            </a:r>
            <a:r>
              <a:rPr lang="en-US" sz="2800" dirty="0" smtClean="0">
                <a:sym typeface="Wingdings"/>
              </a:rPr>
              <a:t>     </a:t>
            </a:r>
            <a:r>
              <a:rPr lang="en-US" sz="2800" b="1" dirty="0" smtClean="0">
                <a:solidFill>
                  <a:srgbClr val="1F497D"/>
                </a:solidFill>
                <a:sym typeface="Wingdings"/>
              </a:rPr>
              <a:t>Data</a:t>
            </a:r>
            <a:endParaRPr lang="en-US" sz="2800" b="1" dirty="0">
              <a:solidFill>
                <a:srgbClr val="1F497D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2932" y="1905000"/>
            <a:ext cx="9167268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/>
            <a:r>
              <a:rPr lang="en-US" sz="2800" b="1" dirty="0" smtClean="0">
                <a:solidFill>
                  <a:srgbClr val="1F497D"/>
                </a:solidFill>
              </a:rPr>
              <a:t>Model</a:t>
            </a:r>
            <a:r>
              <a:rPr lang="en-US" sz="2800" dirty="0" smtClean="0"/>
              <a:t>    </a:t>
            </a:r>
            <a:r>
              <a:rPr lang="en-US" sz="2800" i="1" dirty="0" smtClean="0">
                <a:sym typeface="Wingdings"/>
              </a:rPr>
              <a:t> inference –</a:t>
            </a:r>
            <a:r>
              <a:rPr lang="en-US" sz="2800" dirty="0" smtClean="0">
                <a:sym typeface="Wingdings"/>
              </a:rPr>
              <a:t>   </a:t>
            </a:r>
            <a:r>
              <a:rPr lang="en-US" sz="2800" b="1" dirty="0" smtClean="0">
                <a:solidFill>
                  <a:srgbClr val="1F497D"/>
                </a:solidFill>
                <a:sym typeface="Wingdings"/>
              </a:rPr>
              <a:t>Catalog</a:t>
            </a:r>
            <a:r>
              <a:rPr lang="en-US" sz="2800" dirty="0" smtClean="0">
                <a:sym typeface="Wingdings"/>
              </a:rPr>
              <a:t>     Data Processing –   </a:t>
            </a:r>
            <a:r>
              <a:rPr lang="en-US" sz="2800" b="1" dirty="0" smtClean="0">
                <a:solidFill>
                  <a:srgbClr val="1F497D"/>
                </a:solidFill>
                <a:sym typeface="Wingdings"/>
              </a:rPr>
              <a:t>Data</a:t>
            </a:r>
            <a:endParaRPr lang="en-US" sz="2800" b="1" dirty="0">
              <a:solidFill>
                <a:srgbClr val="1F497D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057400" y="1498601"/>
            <a:ext cx="1600200" cy="482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0" y="1498601"/>
            <a:ext cx="1866900" cy="4826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1"/>
            <a:ext cx="3055620" cy="2546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600" y="152401"/>
            <a:ext cx="3276600" cy="2529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152400"/>
            <a:ext cx="3505200" cy="35723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52400"/>
            <a:ext cx="2819400" cy="41935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405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905780"/>
            <a:ext cx="784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smtClean="0">
                <a:solidFill>
                  <a:srgbClr val="1F497D"/>
                </a:solidFill>
                <a:latin typeface="Calibri"/>
              </a:rPr>
              <a:t>Why LSST: The Science</a:t>
            </a:r>
            <a:endParaRPr lang="en-US" sz="2800" i="1" dirty="0">
              <a:solidFill>
                <a:srgbClr val="1F497D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047117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LSST’s Long-Term Legacy: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848381"/>
            <a:ext cx="8229601" cy="4942819"/>
          </a:xfrm>
        </p:spPr>
        <p:txBody>
          <a:bodyPr/>
          <a:lstStyle/>
          <a:p>
            <a:r>
              <a:rPr lang="en-US" sz="2000" dirty="0" smtClean="0"/>
              <a:t>LSST “Level 3” concept is the first step in that direction:</a:t>
            </a:r>
            <a:r>
              <a:rPr lang="en-US" sz="2000" dirty="0"/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Enabling the </a:t>
            </a:r>
            <a:r>
              <a:rPr lang="en-US" sz="2000" dirty="0">
                <a:solidFill>
                  <a:schemeClr val="accent2"/>
                </a:solidFill>
              </a:rPr>
              <a:t>community </a:t>
            </a:r>
            <a:r>
              <a:rPr lang="en-US" sz="2000" dirty="0" smtClean="0">
                <a:solidFill>
                  <a:schemeClr val="accent2"/>
                </a:solidFill>
              </a:rPr>
              <a:t>to create new products using LSST’s software</a:t>
            </a:r>
            <a:r>
              <a:rPr lang="en-US" sz="2000" dirty="0">
                <a:solidFill>
                  <a:schemeClr val="accent2"/>
                </a:solidFill>
              </a:rPr>
              <a:t>, services, or computing resources</a:t>
            </a:r>
            <a:r>
              <a:rPr lang="en-US" sz="2000" dirty="0" smtClean="0">
                <a:solidFill>
                  <a:schemeClr val="accent2"/>
                </a:solidFill>
              </a:rPr>
              <a:t>.</a:t>
            </a:r>
            <a:r>
              <a:rPr lang="en-US" sz="2000" dirty="0" smtClean="0"/>
              <a:t> This means:</a:t>
            </a:r>
          </a:p>
          <a:p>
            <a:pPr lvl="1"/>
            <a:r>
              <a:rPr lang="en-US" b="1" dirty="0" smtClean="0"/>
              <a:t>Providing the software primitives to construct custom measurement/inference codes</a:t>
            </a:r>
          </a:p>
          <a:p>
            <a:pPr lvl="1"/>
            <a:r>
              <a:rPr lang="en-US" b="1" dirty="0" smtClean="0"/>
              <a:t>Enabling the users to run those codes at the LSST data center, leveraging the investment in I/O (piggyback onto LSST’s data trains).</a:t>
            </a:r>
            <a:br>
              <a:rPr lang="en-US" b="1" dirty="0" smtClean="0"/>
            </a:br>
            <a:endParaRPr lang="en-US" sz="1600" dirty="0"/>
          </a:p>
          <a:p>
            <a:r>
              <a:rPr lang="en-US" sz="2000" dirty="0" smtClean="0"/>
              <a:t>Looking ahead: Right now, we see the data releases as the key product of a survey. By the end of LSST, I wouldn’t be surprised if we saw </a:t>
            </a:r>
            <a:r>
              <a:rPr lang="en-US" sz="2000" b="1" dirty="0" smtClean="0">
                <a:solidFill>
                  <a:srgbClr val="C0504D"/>
                </a:solidFill>
              </a:rPr>
              <a:t>the software as the key product</a:t>
            </a:r>
            <a:r>
              <a:rPr lang="en-US" sz="2000" dirty="0" smtClean="0"/>
              <a:t>, with hundreds specialized (and likely ephemeral) catalogs being generated by it.</a:t>
            </a:r>
          </a:p>
          <a:p>
            <a:r>
              <a:rPr lang="en-US" sz="2000" dirty="0" smtClean="0"/>
              <a:t>The “data releases” will just be some of those catalogs, designed to be more broadly useful than others, and retained for a longer period of time.</a:t>
            </a:r>
            <a:br>
              <a:rPr lang="en-US" sz="2000" dirty="0" smtClean="0"/>
            </a:br>
            <a:endParaRPr lang="en-US" sz="1000" dirty="0" smtClean="0"/>
          </a:p>
          <a:p>
            <a:r>
              <a:rPr lang="en-US" sz="2000" b="1" u="sng" dirty="0" smtClean="0"/>
              <a:t>We want to engineer our software and </a:t>
            </a:r>
            <a:r>
              <a:rPr lang="en-US" sz="2000" b="1" u="sng" dirty="0" smtClean="0"/>
              <a:t>hardware </a:t>
            </a:r>
            <a:r>
              <a:rPr lang="en-US" sz="2000" b="1" u="sng" dirty="0" smtClean="0"/>
              <a:t>to </a:t>
            </a:r>
            <a:r>
              <a:rPr lang="en-US" sz="2000" b="1" u="sng" dirty="0" smtClean="0"/>
              <a:t>make this possible.</a:t>
            </a:r>
            <a:endParaRPr lang="en-US" sz="2000" u="sng" dirty="0" smtClean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298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286000"/>
            <a:ext cx="784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2"/>
                </a:solidFill>
              </a:rPr>
              <a:t>The Takeaway</a:t>
            </a:r>
            <a:r>
              <a:rPr lang="en-US" sz="2800" b="1" i="1" dirty="0" smtClean="0">
                <a:solidFill>
                  <a:schemeClr val="tx2"/>
                </a:solidFill>
              </a:rPr>
              <a:t> Points</a:t>
            </a:r>
            <a:endParaRPr lang="en-US" sz="2800" b="1" i="1" dirty="0" smtClean="0">
              <a:solidFill>
                <a:schemeClr val="tx2"/>
              </a:solidFill>
            </a:endParaRPr>
          </a:p>
          <a:p>
            <a:pPr algn="ctr"/>
            <a:endParaRPr lang="en-US" sz="2800" b="1" i="1" dirty="0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188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Keep in mind what we’re doing and why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067574"/>
            <a:ext cx="7848600" cy="46474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2800" b="1" i="1" dirty="0" smtClean="0">
                <a:solidFill>
                  <a:schemeClr val="tx2"/>
                </a:solidFill>
              </a:rPr>
              <a:t>LSST </a:t>
            </a:r>
            <a:r>
              <a:rPr lang="en-US" sz="2800" b="1" i="1" dirty="0" smtClean="0">
                <a:solidFill>
                  <a:schemeClr val="tx2"/>
                </a:solidFill>
              </a:rPr>
              <a:t>DM System Vision</a:t>
            </a:r>
            <a:endParaRPr lang="en-US" sz="2800" b="1" i="1" dirty="0" smtClean="0">
              <a:solidFill>
                <a:schemeClr val="tx2"/>
              </a:solidFill>
            </a:endParaRPr>
          </a:p>
          <a:p>
            <a:pPr algn="ctr"/>
            <a:endParaRPr lang="en-US" sz="2800" i="1" dirty="0" smtClean="0">
              <a:solidFill>
                <a:schemeClr val="tx2"/>
              </a:solidFill>
            </a:endParaRPr>
          </a:p>
          <a:p>
            <a:r>
              <a:rPr lang="en-US" sz="2400" i="1" dirty="0" smtClean="0">
                <a:solidFill>
                  <a:srgbClr val="800000"/>
                </a:solidFill>
              </a:rPr>
              <a:t>We will enable</a:t>
            </a:r>
            <a:r>
              <a:rPr lang="en-US" sz="2400" i="1" dirty="0" smtClean="0">
                <a:solidFill>
                  <a:srgbClr val="800000"/>
                </a:solidFill>
              </a:rPr>
              <a:t> </a:t>
            </a:r>
            <a:r>
              <a:rPr lang="en-US" sz="2400" i="1" dirty="0" smtClean="0">
                <a:solidFill>
                  <a:srgbClr val="800000"/>
                </a:solidFill>
              </a:rPr>
              <a:t>LSST science by creating a well documented, state-of-the-art, high-performance, scalable, multi-camera, open source, O/IR survey data processing and analysis system</a:t>
            </a:r>
            <a:r>
              <a:rPr lang="en-US" sz="2400" i="1" dirty="0" smtClean="0">
                <a:solidFill>
                  <a:srgbClr val="800000"/>
                </a:solidFill>
              </a:rPr>
              <a:t>.</a:t>
            </a:r>
          </a:p>
          <a:p>
            <a:pPr algn="ctr"/>
            <a:endParaRPr lang="en-US" sz="2400" i="1" dirty="0">
              <a:solidFill>
                <a:srgbClr val="800000"/>
              </a:solidFill>
            </a:endParaRPr>
          </a:p>
          <a:p>
            <a:r>
              <a:rPr lang="en-US" sz="2400" i="1" dirty="0" smtClean="0">
                <a:solidFill>
                  <a:schemeClr val="tx2"/>
                </a:solidFill>
              </a:rPr>
              <a:t>We will extensively test this system on pre-cursor data and surveys.</a:t>
            </a:r>
          </a:p>
          <a:p>
            <a:pPr algn="ctr"/>
            <a:endParaRPr lang="en-US" sz="2400" i="1" dirty="0">
              <a:solidFill>
                <a:srgbClr val="800000"/>
              </a:solidFill>
            </a:endParaRPr>
          </a:p>
          <a:p>
            <a:r>
              <a:rPr lang="en-US" sz="2400" i="1" dirty="0" smtClean="0">
                <a:solidFill>
                  <a:srgbClr val="800000"/>
                </a:solidFill>
              </a:rPr>
              <a:t>We will make it easy for anyone to deploy and run the software we write.</a:t>
            </a:r>
            <a:endParaRPr lang="en-US" sz="2400" i="1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4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Question, learn, own the problem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457199" y="838200"/>
            <a:ext cx="8229601" cy="5310187"/>
          </a:xfrm>
        </p:spPr>
        <p:txBody>
          <a:bodyPr/>
          <a:lstStyle/>
          <a:p>
            <a:r>
              <a:rPr lang="en-US" sz="1800" dirty="0" smtClean="0"/>
              <a:t>This workshop is indented to get you up to speed with the existing code, conventions, and DM plans. Ask questions at any time!</a:t>
            </a:r>
          </a:p>
          <a:p>
            <a:endParaRPr lang="en-US" sz="1800" dirty="0" smtClean="0"/>
          </a:p>
          <a:p>
            <a:r>
              <a:rPr lang="en-US" sz="1800" dirty="0" smtClean="0"/>
              <a:t>But you will also learn about the DM team culture. Here’s how I’d describe the elements I see as key:</a:t>
            </a:r>
          </a:p>
          <a:p>
            <a:pPr lvl="1"/>
            <a:r>
              <a:rPr lang="en-US" sz="1600" b="1" i="1" u="sng" dirty="0" smtClean="0"/>
              <a:t>Understand:</a:t>
            </a:r>
            <a:r>
              <a:rPr lang="en-US" sz="1600" dirty="0" smtClean="0"/>
              <a:t> Think! Understand </a:t>
            </a:r>
            <a:r>
              <a:rPr lang="en-US" sz="1600" dirty="0"/>
              <a:t>your </a:t>
            </a:r>
            <a:r>
              <a:rPr lang="en-US" sz="1600" dirty="0" smtClean="0"/>
              <a:t>work, and why you’re doing it. Don’t just turn knobs and hope for the best; understand why something works (or doesn’t). Pushing the cutting edge is only possible through understanding of our problems. </a:t>
            </a:r>
            <a:br>
              <a:rPr lang="en-US" sz="1600" dirty="0" smtClean="0"/>
            </a:br>
            <a:r>
              <a:rPr lang="en-US" sz="1600" dirty="0" smtClean="0"/>
              <a:t>Always understand the </a:t>
            </a:r>
            <a:r>
              <a:rPr lang="en-US" sz="1600" i="1" u="sng" dirty="0" smtClean="0"/>
              <a:t>context</a:t>
            </a:r>
            <a:r>
              <a:rPr lang="en-US" sz="1600" dirty="0" smtClean="0"/>
              <a:t> of your work. We’re building pieces of one big puzzle; that’s the only way to make sure they’ll fit.</a:t>
            </a:r>
          </a:p>
          <a:p>
            <a:pPr lvl="1"/>
            <a:r>
              <a:rPr lang="en-US" sz="1600" b="1" i="1" u="sng" dirty="0" smtClean="0"/>
              <a:t>Question and be Curious</a:t>
            </a:r>
            <a:r>
              <a:rPr lang="en-US" sz="1600" dirty="0" smtClean="0"/>
              <a:t>: Always strive to learn more about </a:t>
            </a:r>
            <a:r>
              <a:rPr lang="en-US" sz="1600" i="1" u="sng" dirty="0" smtClean="0"/>
              <a:t>why</a:t>
            </a:r>
            <a:r>
              <a:rPr lang="en-US" sz="1600" dirty="0" smtClean="0"/>
              <a:t> things are done and built the way they are. Don’t settle; propose and argue for improvements. Don’t fear giving feedback.</a:t>
            </a:r>
            <a:br>
              <a:rPr lang="en-US" sz="1600" dirty="0" smtClean="0"/>
            </a:br>
            <a:r>
              <a:rPr lang="en-US" sz="1600" dirty="0" smtClean="0"/>
              <a:t>But also, expect to be questioned about your decisions. Understand our BD</a:t>
            </a:r>
            <a:r>
              <a:rPr lang="en-US" sz="1600" strike="sngStrike" dirty="0" smtClean="0"/>
              <a:t>FL</a:t>
            </a:r>
            <a:r>
              <a:rPr lang="en-US" sz="1600" dirty="0" smtClean="0"/>
              <a:t>-</a:t>
            </a:r>
            <a:r>
              <a:rPr lang="en-US" sz="1600" dirty="0" err="1" smtClean="0"/>
              <a:t>ish</a:t>
            </a:r>
            <a:r>
              <a:rPr lang="en-US" sz="1600" dirty="0" smtClean="0"/>
              <a:t> model, and commit to decisions that are taken.</a:t>
            </a:r>
          </a:p>
          <a:p>
            <a:pPr lvl="1"/>
            <a:r>
              <a:rPr lang="en-US" sz="1600" b="1" i="1" u="sng" dirty="0" smtClean="0"/>
              <a:t>Work with the Team, Deliver, </a:t>
            </a:r>
            <a:r>
              <a:rPr lang="en-US" sz="1600" b="1" i="1" u="sng" dirty="0"/>
              <a:t>and </a:t>
            </a:r>
            <a:r>
              <a:rPr lang="en-US" sz="1600" b="1" i="1" u="sng" dirty="0" smtClean="0"/>
              <a:t>Earn </a:t>
            </a:r>
            <a:r>
              <a:rPr lang="en-US" sz="1600" b="1" i="1" u="sng" dirty="0"/>
              <a:t>Trust</a:t>
            </a:r>
            <a:r>
              <a:rPr lang="en-US" sz="1600" dirty="0"/>
              <a:t>: The ability to </a:t>
            </a:r>
            <a:r>
              <a:rPr lang="en-US" sz="1600" dirty="0" smtClean="0"/>
              <a:t>work with the team, to solve problems, and (ultimately) to deliver, </a:t>
            </a:r>
            <a:r>
              <a:rPr lang="en-US" sz="1600" dirty="0"/>
              <a:t>is the currency of this </a:t>
            </a:r>
            <a:r>
              <a:rPr lang="en-US" sz="1600" dirty="0" smtClean="0"/>
              <a:t>team. That is how we earn trust from each other, and how we make progress.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16004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Understand</a:t>
            </a:r>
            <a:r>
              <a:rPr lang="en-US" dirty="0" smtClean="0"/>
              <a:t> what we’re trying to build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 the LSST Overview Paper</a:t>
            </a:r>
          </a:p>
          <a:p>
            <a:pPr lvl="1"/>
            <a:r>
              <a:rPr lang="en-US" dirty="0">
                <a:hlinkClick r:id="rId2"/>
              </a:rPr>
              <a:t>http://arxiv.org/pdf/0805.2366.</a:t>
            </a:r>
            <a:r>
              <a:rPr lang="en-US" dirty="0" smtClean="0">
                <a:hlinkClick r:id="rId2"/>
              </a:rPr>
              <a:t>pdf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Read the Data Products Definition Document</a:t>
            </a:r>
          </a:p>
          <a:p>
            <a:pPr lvl="1"/>
            <a:r>
              <a:rPr lang="en-US" dirty="0" smtClean="0">
                <a:hlinkClick r:id="rId3"/>
              </a:rPr>
              <a:t>http://ls.st/lse-163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Read the System Design Documents</a:t>
            </a:r>
          </a:p>
          <a:p>
            <a:pPr lvl="1"/>
            <a:r>
              <a:rPr lang="en-US" dirty="0" smtClean="0"/>
              <a:t>Overall System Design: </a:t>
            </a:r>
            <a:r>
              <a:rPr lang="en-US" dirty="0" smtClean="0">
                <a:hlinkClick r:id="rId4"/>
              </a:rPr>
              <a:t>http://ls.st/ldm-148</a:t>
            </a:r>
            <a:endParaRPr lang="en-US" dirty="0" smtClean="0"/>
          </a:p>
          <a:p>
            <a:pPr lvl="1"/>
            <a:r>
              <a:rPr lang="en-US" dirty="0" smtClean="0"/>
              <a:t>Science Pipelines: </a:t>
            </a:r>
            <a:r>
              <a:rPr lang="en-US" dirty="0" smtClean="0">
                <a:hlinkClick r:id="rId5"/>
              </a:rPr>
              <a:t>http://ls.st/ldm-151</a:t>
            </a:r>
            <a:endParaRPr lang="en-US" dirty="0" smtClean="0"/>
          </a:p>
          <a:p>
            <a:pPr lvl="1"/>
            <a:r>
              <a:rPr lang="en-US" dirty="0" smtClean="0"/>
              <a:t>Middleware: </a:t>
            </a:r>
            <a:r>
              <a:rPr lang="en-US" dirty="0" smtClean="0">
                <a:hlinkClick r:id="rId6"/>
              </a:rPr>
              <a:t>http://ls.st/ldm-152</a:t>
            </a:r>
            <a:endParaRPr lang="en-US" dirty="0" smtClean="0"/>
          </a:p>
          <a:p>
            <a:pPr lvl="1"/>
            <a:r>
              <a:rPr lang="en-US" dirty="0" smtClean="0"/>
              <a:t>Database: </a:t>
            </a:r>
            <a:r>
              <a:rPr lang="en-US" dirty="0" smtClean="0">
                <a:hlinkClick r:id="rId7"/>
              </a:rPr>
              <a:t>http://ls.st/ldm-153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8300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Frontiers of Survey Astronomy (1/4)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>
                <a:solidFill>
                  <a:schemeClr val="tx1"/>
                </a:solidFill>
              </a:rPr>
              <a:t>Time </a:t>
            </a:r>
            <a:r>
              <a:rPr lang="en-US" sz="2000" dirty="0">
                <a:solidFill>
                  <a:schemeClr val="tx1"/>
                </a:solidFill>
              </a:rPr>
              <a:t>d</a:t>
            </a:r>
            <a:r>
              <a:rPr lang="en-US" sz="2000" dirty="0" smtClean="0">
                <a:solidFill>
                  <a:schemeClr val="tx1"/>
                </a:solidFill>
              </a:rPr>
              <a:t>omain science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Nova, supernova, </a:t>
            </a:r>
            <a:r>
              <a:rPr lang="en-US" sz="2000" dirty="0" err="1" smtClean="0">
                <a:solidFill>
                  <a:schemeClr val="tx1"/>
                </a:solidFill>
              </a:rPr>
              <a:t>GRBs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Source characterization 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Instantaneous discovery 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Census of the Solar System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NEOs, MBAs, Comets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KBOs,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Oort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Cloud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Mapping the Milky Way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Tidal streams</a:t>
            </a:r>
          </a:p>
          <a:p>
            <a:pPr lvl="1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Galactic structure</a:t>
            </a:r>
          </a:p>
          <a:p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Dark energy and dark matter</a:t>
            </a:r>
          </a:p>
          <a:p>
            <a:pPr lvl="1"/>
            <a:r>
              <a:rPr lang="en-US" sz="2000" dirty="0">
                <a:solidFill>
                  <a:srgbClr val="BFBFBF"/>
                </a:solidFill>
              </a:rPr>
              <a:t>Strong Lensing</a:t>
            </a:r>
          </a:p>
          <a:p>
            <a:pPr lvl="1"/>
            <a:r>
              <a:rPr lang="en-US" sz="2000" dirty="0">
                <a:solidFill>
                  <a:srgbClr val="BFBFBF"/>
                </a:solidFill>
              </a:rPr>
              <a:t>Weak Lensing</a:t>
            </a:r>
          </a:p>
          <a:p>
            <a:pPr lvl="1"/>
            <a:r>
              <a:rPr lang="en-US" sz="2000" dirty="0">
                <a:solidFill>
                  <a:srgbClr val="BFBFBF"/>
                </a:solidFill>
              </a:rPr>
              <a:t>Constraining the nature of dark energy</a:t>
            </a:r>
            <a:endParaRPr lang="en-US" sz="20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1176" b="1031"/>
          <a:stretch/>
        </p:blipFill>
        <p:spPr>
          <a:xfrm>
            <a:off x="3962400" y="1263992"/>
            <a:ext cx="5036010" cy="422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907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12"/>
          <p:cNvGrpSpPr>
            <a:grpSpLocks/>
          </p:cNvGrpSpPr>
          <p:nvPr/>
        </p:nvGrpSpPr>
        <p:grpSpPr bwMode="auto">
          <a:xfrm>
            <a:off x="5562600" y="990602"/>
            <a:ext cx="3276600" cy="5314950"/>
            <a:chOff x="5715000" y="1219200"/>
            <a:chExt cx="3276600" cy="5315328"/>
          </a:xfrm>
        </p:grpSpPr>
        <p:pic>
          <p:nvPicPr>
            <p:cNvPr id="6" name="Picture 3" descr="K03A83O"/>
            <p:cNvPicPr>
              <a:picLocks noChangeAspect="1" noChangeArrowheads="1"/>
            </p:cNvPicPr>
            <p:nvPr/>
          </p:nvPicPr>
          <p:blipFill>
            <a:blip r:embed="rId3"/>
            <a:srcRect t="10339"/>
            <a:stretch>
              <a:fillRect/>
            </a:stretch>
          </p:blipFill>
          <p:spPr bwMode="auto">
            <a:xfrm rot="5400000">
              <a:off x="3933636" y="3000564"/>
              <a:ext cx="5315328" cy="1752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extBox 9"/>
            <p:cNvSpPr txBox="1">
              <a:spLocks noChangeArrowheads="1"/>
            </p:cNvSpPr>
            <p:nvPr/>
          </p:nvSpPr>
          <p:spPr bwMode="auto">
            <a:xfrm>
              <a:off x="7639247" y="1905000"/>
              <a:ext cx="135235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457200"/>
              <a:r>
                <a:rPr lang="en-US">
                  <a:solidFill>
                    <a:srgbClr val="000000"/>
                  </a:solidFill>
                  <a:latin typeface="Calibri"/>
                </a:rPr>
                <a:t>Exposure 1</a:t>
              </a:r>
            </a:p>
          </p:txBody>
        </p:sp>
        <p:sp>
          <p:nvSpPr>
            <p:cNvPr id="8" name="TextBox 10"/>
            <p:cNvSpPr txBox="1">
              <a:spLocks noChangeArrowheads="1"/>
            </p:cNvSpPr>
            <p:nvPr/>
          </p:nvSpPr>
          <p:spPr bwMode="auto">
            <a:xfrm>
              <a:off x="7639247" y="3593068"/>
              <a:ext cx="1352353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defTabSz="457200"/>
              <a:r>
                <a:rPr lang="en-US">
                  <a:solidFill>
                    <a:srgbClr val="000000"/>
                  </a:solidFill>
                  <a:latin typeface="Calibri"/>
                </a:rPr>
                <a:t>Exposure 2</a:t>
              </a:r>
            </a:p>
          </p:txBody>
        </p:sp>
        <p:sp>
          <p:nvSpPr>
            <p:cNvPr id="9" name="TextBox 11"/>
            <p:cNvSpPr txBox="1">
              <a:spLocks noChangeArrowheads="1"/>
            </p:cNvSpPr>
            <p:nvPr/>
          </p:nvSpPr>
          <p:spPr bwMode="auto">
            <a:xfrm>
              <a:off x="7639247" y="5105400"/>
              <a:ext cx="1352353" cy="923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pPr algn="ctr" defTabSz="457200"/>
              <a:r>
                <a:rPr lang="en-US">
                  <a:solidFill>
                    <a:srgbClr val="000000"/>
                  </a:solidFill>
                  <a:latin typeface="Calibri"/>
                </a:rPr>
                <a:t>Exposure 1</a:t>
              </a:r>
            </a:p>
            <a:p>
              <a:pPr algn="ctr" defTabSz="457200"/>
              <a:r>
                <a:rPr lang="en-US">
                  <a:solidFill>
                    <a:srgbClr val="000000"/>
                  </a:solidFill>
                  <a:latin typeface="Calibri"/>
                </a:rPr>
                <a:t>-</a:t>
              </a:r>
            </a:p>
            <a:p>
              <a:pPr algn="ctr" defTabSz="457200"/>
              <a:r>
                <a:rPr lang="en-US">
                  <a:solidFill>
                    <a:srgbClr val="000000"/>
                  </a:solidFill>
                  <a:latin typeface="Calibri"/>
                </a:rPr>
                <a:t>Exposure 2</a:t>
              </a:r>
            </a:p>
          </p:txBody>
        </p:sp>
      </p:grp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Frontiers of Survey Astronomy</a:t>
            </a:r>
            <a:r>
              <a:rPr lang="en-US" dirty="0" smtClean="0"/>
              <a:t> (2/</a:t>
            </a:r>
            <a:r>
              <a:rPr lang="en-US" dirty="0"/>
              <a:t>4)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BFBFBF"/>
                </a:solidFill>
              </a:rPr>
              <a:t>Time domain </a:t>
            </a:r>
            <a:r>
              <a:rPr lang="en-US" sz="2000" dirty="0" smtClean="0">
                <a:solidFill>
                  <a:srgbClr val="BFBFBF"/>
                </a:solidFill>
              </a:rPr>
              <a:t>science 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Nova, supernova, </a:t>
            </a:r>
            <a:r>
              <a:rPr lang="en-US" sz="2000" dirty="0" err="1" smtClean="0">
                <a:solidFill>
                  <a:srgbClr val="BFBFBF"/>
                </a:solidFill>
              </a:rPr>
              <a:t>GRBs</a:t>
            </a:r>
            <a:r>
              <a:rPr lang="en-US" sz="2000" dirty="0" smtClean="0">
                <a:solidFill>
                  <a:srgbClr val="BFBFBF"/>
                </a:solidFill>
              </a:rPr>
              <a:t> 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Source characterization 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Instantaneous discovery 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Census of the Solar System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NEOs, MBAs, Comets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KBOs, </a:t>
            </a:r>
            <a:r>
              <a:rPr lang="en-US" sz="2000" dirty="0" err="1" smtClean="0">
                <a:solidFill>
                  <a:schemeClr val="tx1"/>
                </a:solidFill>
              </a:rPr>
              <a:t>Oort</a:t>
            </a:r>
            <a:r>
              <a:rPr lang="en-US" sz="2000" dirty="0" smtClean="0">
                <a:solidFill>
                  <a:schemeClr val="tx1"/>
                </a:solidFill>
              </a:rPr>
              <a:t> Cloud</a:t>
            </a:r>
          </a:p>
          <a:p>
            <a:r>
              <a:rPr lang="en-US" sz="2000" dirty="0" smtClean="0">
                <a:solidFill>
                  <a:srgbClr val="BFBFBF"/>
                </a:solidFill>
              </a:rPr>
              <a:t>Mapping the Milky Way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Tidal streams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Galactic structure</a:t>
            </a:r>
          </a:p>
          <a:p>
            <a:r>
              <a:rPr lang="en-US" sz="2000" dirty="0" smtClean="0">
                <a:solidFill>
                  <a:srgbClr val="BFBFBF"/>
                </a:solidFill>
              </a:rPr>
              <a:t>Dark energy and dark matter</a:t>
            </a:r>
          </a:p>
          <a:p>
            <a:pPr lvl="1"/>
            <a:r>
              <a:rPr lang="en-US" sz="2000" dirty="0">
                <a:solidFill>
                  <a:srgbClr val="BFBFBF"/>
                </a:solidFill>
              </a:rPr>
              <a:t>Strong Lensing</a:t>
            </a:r>
          </a:p>
          <a:p>
            <a:pPr lvl="1"/>
            <a:r>
              <a:rPr lang="en-US" sz="2000" dirty="0">
                <a:solidFill>
                  <a:srgbClr val="BFBFBF"/>
                </a:solidFill>
              </a:rPr>
              <a:t>Weak Lensing</a:t>
            </a:r>
          </a:p>
          <a:p>
            <a:pPr lvl="1"/>
            <a:r>
              <a:rPr lang="en-US" sz="2000" dirty="0">
                <a:solidFill>
                  <a:srgbClr val="BFBFBF"/>
                </a:solidFill>
              </a:rPr>
              <a:t>Constraining the nature of dark energy</a:t>
            </a:r>
            <a:endParaRPr lang="en-US" sz="2000" dirty="0" smtClean="0">
              <a:solidFill>
                <a:srgbClr val="BFBFB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57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4267200" y="914400"/>
            <a:ext cx="4724400" cy="487680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glow rad="101600">
              <a:schemeClr val="tx2"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Frontiers of Survey Astronomy</a:t>
            </a:r>
            <a:r>
              <a:rPr lang="en-US" dirty="0" smtClean="0"/>
              <a:t> (3/</a:t>
            </a:r>
            <a:r>
              <a:rPr lang="en-US" dirty="0"/>
              <a:t>4)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BFBFBF"/>
                </a:solidFill>
              </a:rPr>
              <a:t>Time domain science </a:t>
            </a:r>
            <a:endParaRPr lang="en-US" sz="2000" dirty="0" smtClean="0">
              <a:solidFill>
                <a:srgbClr val="BFBFBF"/>
              </a:solidFill>
            </a:endParaRP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Nova, supernova, </a:t>
            </a:r>
            <a:r>
              <a:rPr lang="en-US" sz="2000" dirty="0" err="1" smtClean="0">
                <a:solidFill>
                  <a:srgbClr val="BFBFBF"/>
                </a:solidFill>
              </a:rPr>
              <a:t>GRBs</a:t>
            </a:r>
            <a:r>
              <a:rPr lang="en-US" sz="2000" dirty="0" smtClean="0">
                <a:solidFill>
                  <a:srgbClr val="BFBFBF"/>
                </a:solidFill>
              </a:rPr>
              <a:t> 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Source characterization 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Instantaneous discovery 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Census of the Solar System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NEOs, MBAs, Comets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KBOs,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Oort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Cloud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Mapping the Milky Way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Tidal streams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Galactic structure</a:t>
            </a:r>
          </a:p>
          <a:p>
            <a:r>
              <a:rPr lang="en-US" sz="2000" dirty="0" smtClean="0">
                <a:solidFill>
                  <a:srgbClr val="BFBFBF"/>
                </a:solidFill>
              </a:rPr>
              <a:t>Dark energy and dark matter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Strong Lensing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Weak Lensing</a:t>
            </a:r>
          </a:p>
          <a:p>
            <a:pPr lvl="1"/>
            <a:r>
              <a:rPr lang="en-US" sz="2000" dirty="0">
                <a:solidFill>
                  <a:srgbClr val="BFBFBF"/>
                </a:solidFill>
              </a:rPr>
              <a:t>Constraining the nature of dark energy</a:t>
            </a:r>
            <a:endParaRPr lang="en-US" sz="2000" dirty="0" smtClean="0">
              <a:solidFill>
                <a:srgbClr val="BFBFBF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4495353" y="1143000"/>
            <a:ext cx="4445685" cy="4541838"/>
            <a:chOff x="2412315" y="1173162"/>
            <a:chExt cx="4445685" cy="4541838"/>
          </a:xfrm>
        </p:grpSpPr>
        <p:grpSp>
          <p:nvGrpSpPr>
            <p:cNvPr id="13" name="Group 12"/>
            <p:cNvGrpSpPr/>
            <p:nvPr/>
          </p:nvGrpSpPr>
          <p:grpSpPr>
            <a:xfrm>
              <a:off x="2412315" y="1173162"/>
              <a:ext cx="4445685" cy="4541838"/>
              <a:chOff x="2412315" y="1173162"/>
              <a:chExt cx="4445685" cy="4541838"/>
            </a:xfrm>
          </p:grpSpPr>
          <p:pic>
            <p:nvPicPr>
              <p:cNvPr id="16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412315" y="1173162"/>
                <a:ext cx="4445685" cy="4541838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8" name="Text Box 4"/>
              <p:cNvSpPr txBox="1">
                <a:spLocks noChangeArrowheads="1"/>
              </p:cNvSpPr>
              <p:nvPr/>
            </p:nvSpPr>
            <p:spPr bwMode="auto">
              <a:xfrm>
                <a:off x="5232162" y="1401762"/>
                <a:ext cx="1523349" cy="369332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i="1" dirty="0">
                    <a:solidFill>
                      <a:srgbClr val="4F81BD"/>
                    </a:solidFill>
                    <a:latin typeface="Calibri" pitchFamily="34" charset="0"/>
                  </a:rPr>
                  <a:t>RR </a:t>
                </a:r>
                <a:r>
                  <a:rPr lang="en-US" i="1" dirty="0" err="1">
                    <a:solidFill>
                      <a:srgbClr val="4F81BD"/>
                    </a:solidFill>
                    <a:latin typeface="Calibri" pitchFamily="34" charset="0"/>
                  </a:rPr>
                  <a:t>Lyrae</a:t>
                </a:r>
                <a:r>
                  <a:rPr lang="en-US" i="1" dirty="0">
                    <a:solidFill>
                      <a:srgbClr val="4F81BD"/>
                    </a:solidFill>
                    <a:latin typeface="Calibri" pitchFamily="34" charset="0"/>
                  </a:rPr>
                  <a:t> limit</a:t>
                </a:r>
              </a:p>
            </p:txBody>
          </p:sp>
          <p:sp>
            <p:nvSpPr>
              <p:cNvPr id="19" name="Text Box 5"/>
              <p:cNvSpPr txBox="1">
                <a:spLocks noChangeArrowheads="1"/>
              </p:cNvSpPr>
              <p:nvPr/>
            </p:nvSpPr>
            <p:spPr bwMode="auto">
              <a:xfrm>
                <a:off x="3877513" y="1974631"/>
                <a:ext cx="1049849" cy="646331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pPr algn="r"/>
                <a:r>
                  <a:rPr lang="en-US" i="1" dirty="0">
                    <a:solidFill>
                      <a:srgbClr val="4F81BD"/>
                    </a:solidFill>
                    <a:latin typeface="Calibri" pitchFamily="34" charset="0"/>
                  </a:rPr>
                  <a:t>MS stars</a:t>
                </a:r>
                <a:br>
                  <a:rPr lang="en-US" i="1" dirty="0">
                    <a:solidFill>
                      <a:srgbClr val="4F81BD"/>
                    </a:solidFill>
                    <a:latin typeface="Calibri" pitchFamily="34" charset="0"/>
                  </a:rPr>
                </a:br>
                <a:r>
                  <a:rPr lang="en-US" i="1" dirty="0">
                    <a:solidFill>
                      <a:srgbClr val="4F81BD"/>
                    </a:solidFill>
                    <a:latin typeface="Calibri" pitchFamily="34" charset="0"/>
                  </a:rPr>
                  <a:t>limit</a:t>
                </a:r>
              </a:p>
            </p:txBody>
          </p:sp>
          <p:sp>
            <p:nvSpPr>
              <p:cNvPr id="20" name="Text Box 4"/>
              <p:cNvSpPr txBox="1">
                <a:spLocks noChangeArrowheads="1"/>
              </p:cNvSpPr>
              <p:nvPr/>
            </p:nvSpPr>
            <p:spPr bwMode="auto">
              <a:xfrm>
                <a:off x="2565162" y="5211762"/>
                <a:ext cx="1657588" cy="369332"/>
              </a:xfrm>
              <a:prstGeom prst="rect">
                <a:avLst/>
              </a:prstGeom>
              <a:noFill/>
              <a:ln w="15875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</a:bodyPr>
              <a:lstStyle/>
              <a:p>
                <a:r>
                  <a:rPr lang="en-US" i="1" dirty="0" smtClean="0">
                    <a:solidFill>
                      <a:srgbClr val="4F81BD"/>
                    </a:solidFill>
                    <a:latin typeface="Calibri" pitchFamily="34" charset="0"/>
                  </a:rPr>
                  <a:t>Dwarf Galaxies</a:t>
                </a:r>
                <a:endParaRPr lang="en-US" i="1" dirty="0">
                  <a:solidFill>
                    <a:srgbClr val="4F81BD"/>
                  </a:solidFill>
                  <a:latin typeface="Calibri" pitchFamily="34" charset="0"/>
                </a:endParaRPr>
              </a:p>
            </p:txBody>
          </p:sp>
          <p:cxnSp>
            <p:nvCxnSpPr>
              <p:cNvPr id="21" name="Straight Arrow Connector 20"/>
              <p:cNvCxnSpPr/>
              <p:nvPr/>
            </p:nvCxnSpPr>
            <p:spPr>
              <a:xfrm flipV="1">
                <a:off x="2946162" y="3916362"/>
                <a:ext cx="533400" cy="9906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V="1">
                <a:off x="2717562" y="2468562"/>
                <a:ext cx="533400" cy="2438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V="1">
                <a:off x="3174762" y="4937124"/>
                <a:ext cx="304800" cy="198438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4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64"/>
            <a:stretch>
              <a:fillRect/>
            </a:stretch>
          </p:blipFill>
          <p:spPr bwMode="auto">
            <a:xfrm>
              <a:off x="4317762" y="2501982"/>
              <a:ext cx="894776" cy="1524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l="40164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15" name="Picture 11"/>
            <p:cNvPicPr>
              <a:picLocks noChangeAspect="1" noChangeArrowheads="1"/>
            </p:cNvPicPr>
            <p:nvPr/>
          </p:nvPicPr>
          <p:blipFill rotWithShape="1"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2" t="4642" r="56031" b="73285"/>
            <a:stretch/>
          </p:blipFill>
          <p:spPr bwMode="auto">
            <a:xfrm>
              <a:off x="4381368" y="3160896"/>
              <a:ext cx="164994" cy="2220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4973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Frontiers of Survey Astronomy</a:t>
            </a:r>
            <a:r>
              <a:rPr lang="en-US" dirty="0" smtClean="0"/>
              <a:t> </a:t>
            </a:r>
            <a:r>
              <a:rPr lang="en-US" dirty="0"/>
              <a:t>(4/4)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solidFill>
                  <a:srgbClr val="BFBFBF"/>
                </a:solidFill>
              </a:rPr>
              <a:t>Time domain science </a:t>
            </a:r>
            <a:endParaRPr lang="en-US" sz="2000" dirty="0" smtClean="0">
              <a:solidFill>
                <a:srgbClr val="BFBFBF"/>
              </a:solidFill>
            </a:endParaRP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Nova, supernova, </a:t>
            </a:r>
            <a:r>
              <a:rPr lang="en-US" sz="2000" dirty="0" err="1" smtClean="0">
                <a:solidFill>
                  <a:srgbClr val="BFBFBF"/>
                </a:solidFill>
              </a:rPr>
              <a:t>GRBs</a:t>
            </a:r>
            <a:r>
              <a:rPr lang="en-US" sz="2000" dirty="0" smtClean="0">
                <a:solidFill>
                  <a:srgbClr val="BFBFBF"/>
                </a:solidFill>
              </a:rPr>
              <a:t> 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Source characterization 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Instantaneous discovery </a:t>
            </a:r>
          </a:p>
          <a:p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Census of the Solar System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NEOs, MBAs, Comets</a:t>
            </a:r>
          </a:p>
          <a:p>
            <a:pPr lvl="1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KBOs, </a:t>
            </a:r>
            <a:r>
              <a:rPr lang="en-US" sz="2000" dirty="0" err="1">
                <a:solidFill>
                  <a:schemeClr val="bg1">
                    <a:lumMod val="75000"/>
                  </a:schemeClr>
                </a:solidFill>
              </a:rPr>
              <a:t>Oort</a:t>
            </a:r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 Cloud</a:t>
            </a:r>
          </a:p>
          <a:p>
            <a:r>
              <a:rPr lang="en-US" sz="2000" dirty="0" smtClean="0">
                <a:solidFill>
                  <a:srgbClr val="BFBFBF"/>
                </a:solidFill>
              </a:rPr>
              <a:t>Mapping the Milky Way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Tidal streams</a:t>
            </a:r>
          </a:p>
          <a:p>
            <a:pPr lvl="1"/>
            <a:r>
              <a:rPr lang="en-US" sz="2000" dirty="0" smtClean="0">
                <a:solidFill>
                  <a:srgbClr val="BFBFBF"/>
                </a:solidFill>
              </a:rPr>
              <a:t>Galactic structure</a:t>
            </a:r>
          </a:p>
          <a:p>
            <a:r>
              <a:rPr lang="en-US" sz="2000" dirty="0" smtClean="0">
                <a:solidFill>
                  <a:schemeClr val="tx1"/>
                </a:solidFill>
              </a:rPr>
              <a:t>Dark energy and dark matter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Strong lensing</a:t>
            </a:r>
          </a:p>
          <a:p>
            <a:pPr lvl="1"/>
            <a:r>
              <a:rPr lang="en-US" sz="2000" dirty="0" smtClean="0">
                <a:solidFill>
                  <a:schemeClr val="tx1"/>
                </a:solidFill>
              </a:rPr>
              <a:t>Weak lensing</a:t>
            </a:r>
          </a:p>
          <a:p>
            <a:pPr lvl="1"/>
            <a:r>
              <a:rPr lang="en-US" sz="2000" b="1" dirty="0">
                <a:solidFill>
                  <a:schemeClr val="tx1"/>
                </a:solidFill>
              </a:rPr>
              <a:t>Constraining the nature of dark energy</a:t>
            </a:r>
            <a:endParaRPr lang="en-US" sz="2000" b="1" dirty="0" smtClean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74884" y="3614125"/>
            <a:ext cx="2824915" cy="26342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884" y="762000"/>
            <a:ext cx="3497716" cy="26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50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Location: Cerro </a:t>
            </a:r>
            <a:r>
              <a:rPr lang="en-US" dirty="0" err="1" smtClean="0"/>
              <a:t>Pachon</a:t>
            </a:r>
            <a:r>
              <a:rPr lang="en-US" dirty="0" smtClean="0"/>
              <a:t>, Chile</a:t>
            </a:r>
            <a:endParaRPr lang="en-US" dirty="0"/>
          </a:p>
        </p:txBody>
      </p:sp>
      <p:pic>
        <p:nvPicPr>
          <p:cNvPr id="1588226" name="Picture 2" descr="http://www.lsst.org/files/image_gallery/images/site/470/large_map-4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3021"/>
            <a:ext cx="4876800" cy="583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8228" name="Picture 4" descr="http://www.lsst.org/files/image_gallery/images/site/half/cerro_pachon-hal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202" y="914400"/>
            <a:ext cx="5445818" cy="251460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-1" b="54993"/>
          <a:stretch/>
        </p:blipFill>
        <p:spPr>
          <a:xfrm>
            <a:off x="3733800" y="3733800"/>
            <a:ext cx="5410200" cy="2480642"/>
          </a:xfrm>
          <a:prstGeom prst="rect">
            <a:avLst/>
          </a:prstGeom>
          <a:ln>
            <a:solidFill>
              <a:srgbClr val="FFFFFF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4244520" y="3863520"/>
            <a:ext cx="4893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  <a:latin typeface="Calibri"/>
              </a:rPr>
              <a:t>Leveling 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of El </a:t>
            </a:r>
            <a:r>
              <a:rPr lang="en-US" dirty="0" err="1" smtClean="0">
                <a:solidFill>
                  <a:srgbClr val="FFFFFF"/>
                </a:solidFill>
                <a:latin typeface="Calibri"/>
              </a:rPr>
              <a:t>Peñón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 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(the summit </a:t>
            </a:r>
            <a:r>
              <a:rPr lang="en-US" dirty="0">
                <a:solidFill>
                  <a:srgbClr val="FFFFFF"/>
                </a:solidFill>
                <a:latin typeface="Calibri"/>
              </a:rPr>
              <a:t>of Cerro </a:t>
            </a:r>
            <a:r>
              <a:rPr lang="en-US" dirty="0" err="1" smtClean="0">
                <a:solidFill>
                  <a:srgbClr val="FFFFFF"/>
                </a:solidFill>
                <a:latin typeface="Calibri"/>
              </a:rPr>
              <a:t>Pachón</a:t>
            </a:r>
            <a:r>
              <a:rPr lang="en-US" dirty="0" smtClean="0">
                <a:solidFill>
                  <a:srgbClr val="FFFFFF"/>
                </a:solidFill>
                <a:latin typeface="Calibri"/>
              </a:rPr>
              <a:t>)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90352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1_PDR-nTele2-dm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FDR-Template2013v2-dm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DB7D1"/>
            </a:gs>
            <a:gs pos="100000">
              <a:srgbClr val="2284A4"/>
            </a:gs>
          </a:gsLst>
          <a:lin ang="4680000" scaled="0"/>
          <a:tileRect/>
        </a:gradFill>
        <a:ln w="0" cap="flat">
          <a:solidFill>
            <a:srgbClr val="5293A5"/>
          </a:solidFill>
          <a:round/>
        </a:ln>
        <a:effectLst/>
      </a:spPr>
      <a:bodyPr rtlCol="0" anchor="t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rgbClr val="2284A4">
            <a:alpha val="84000"/>
          </a:srgbClr>
        </a:solidFill>
        <a:effectLst/>
      </a:spPr>
      <a:bodyPr wrap="square" lIns="91440" rtlCol="0" anchor="t" anchorCtr="1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FDR-Template2013v2-dm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DB7D1"/>
            </a:gs>
            <a:gs pos="100000">
              <a:srgbClr val="2284A4"/>
            </a:gs>
          </a:gsLst>
          <a:lin ang="4680000" scaled="0"/>
          <a:tileRect/>
        </a:gradFill>
        <a:ln w="0" cap="flat">
          <a:solidFill>
            <a:srgbClr val="5293A5"/>
          </a:solidFill>
          <a:round/>
        </a:ln>
        <a:effectLst/>
      </a:spPr>
      <a:bodyPr rtlCol="0" anchor="t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rgbClr val="2284A4">
            <a:alpha val="84000"/>
          </a:srgbClr>
        </a:solidFill>
        <a:effectLst/>
      </a:spPr>
      <a:bodyPr wrap="square" lIns="91440" rtlCol="0" anchor="t" anchorCtr="1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PDR-nTele2-dm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3_Whirlpool">
  <a:themeElements>
    <a:clrScheme name="Whirlpool 1">
      <a:dk1>
        <a:srgbClr val="000066"/>
      </a:dk1>
      <a:lt1>
        <a:srgbClr val="FFFFFF"/>
      </a:lt1>
      <a:dk2>
        <a:srgbClr val="0000CC"/>
      </a:dk2>
      <a:lt2>
        <a:srgbClr val="CCFFFF"/>
      </a:lt2>
      <a:accent1>
        <a:srgbClr val="CC99FF"/>
      </a:accent1>
      <a:accent2>
        <a:srgbClr val="9999FF"/>
      </a:accent2>
      <a:accent3>
        <a:srgbClr val="AAAAE2"/>
      </a:accent3>
      <a:accent4>
        <a:srgbClr val="DADADA"/>
      </a:accent4>
      <a:accent5>
        <a:srgbClr val="E2CAFF"/>
      </a:accent5>
      <a:accent6>
        <a:srgbClr val="8A8AE7"/>
      </a:accent6>
      <a:hlink>
        <a:srgbClr val="99CCFF"/>
      </a:hlink>
      <a:folHlink>
        <a:srgbClr val="0066FF"/>
      </a:folHlink>
    </a:clrScheme>
    <a:fontScheme name="Whirlpool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bg2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Whirlpool 1">
        <a:dk1>
          <a:srgbClr val="000066"/>
        </a:dk1>
        <a:lt1>
          <a:srgbClr val="FFFFFF"/>
        </a:lt1>
        <a:dk2>
          <a:srgbClr val="0000CC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AAAAE2"/>
        </a:accent3>
        <a:accent4>
          <a:srgbClr val="DADA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rlpool 2">
        <a:dk1>
          <a:srgbClr val="000066"/>
        </a:dk1>
        <a:lt1>
          <a:srgbClr val="FFFFFF"/>
        </a:lt1>
        <a:dk2>
          <a:srgbClr val="6699FF"/>
        </a:dk2>
        <a:lt2>
          <a:srgbClr val="CCFFFF"/>
        </a:lt2>
        <a:accent1>
          <a:srgbClr val="CC99FF"/>
        </a:accent1>
        <a:accent2>
          <a:srgbClr val="9999FF"/>
        </a:accent2>
        <a:accent3>
          <a:srgbClr val="B8CAFF"/>
        </a:accent3>
        <a:accent4>
          <a:srgbClr val="DADADA"/>
        </a:accent4>
        <a:accent5>
          <a:srgbClr val="E2CAFF"/>
        </a:accent5>
        <a:accent6>
          <a:srgbClr val="8A8AE7"/>
        </a:accent6>
        <a:hlink>
          <a:srgbClr val="99CCFF"/>
        </a:hlink>
        <a:folHlink>
          <a:srgbClr val="0066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irlpool 3">
        <a:dk1>
          <a:srgbClr val="393939"/>
        </a:dk1>
        <a:lt1>
          <a:srgbClr val="FFFFFF"/>
        </a:lt1>
        <a:dk2>
          <a:srgbClr val="000000"/>
        </a:dk2>
        <a:lt2>
          <a:srgbClr val="FFFFFF"/>
        </a:lt2>
        <a:accent1>
          <a:srgbClr val="CBCBCB"/>
        </a:accent1>
        <a:accent2>
          <a:srgbClr val="868686"/>
        </a:accent2>
        <a:accent3>
          <a:srgbClr val="AAAAAA"/>
        </a:accent3>
        <a:accent4>
          <a:srgbClr val="DADADA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1_FDR-Template2013v2-dmf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rgbClr val="5DB7D1"/>
            </a:gs>
            <a:gs pos="100000">
              <a:srgbClr val="2284A4"/>
            </a:gs>
          </a:gsLst>
          <a:lin ang="4680000" scaled="0"/>
          <a:tileRect/>
        </a:gradFill>
        <a:ln w="0" cap="flat">
          <a:solidFill>
            <a:srgbClr val="5293A5"/>
          </a:solidFill>
          <a:round/>
        </a:ln>
        <a:effectLst/>
      </a:spPr>
      <a:bodyPr rtlCol="0" anchor="t"/>
      <a:lstStyle>
        <a:defPPr algn="ctr">
          <a:defRPr sz="1600" dirty="0" smtClean="0">
            <a:solidFill>
              <a:schemeClr val="bg1"/>
            </a:solidFill>
          </a:defRPr>
        </a:defPPr>
      </a:lstStyle>
      <a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solidFill>
          <a:srgbClr val="2284A4">
            <a:alpha val="84000"/>
          </a:srgbClr>
        </a:solidFill>
        <a:effectLst/>
      </a:spPr>
      <a:bodyPr wrap="square" lIns="91440" rtlCol="0" anchor="t" anchorCtr="1">
        <a:spAutoFit/>
      </a:bodyPr>
      <a:lstStyle>
        <a:defPPr>
          <a:defRPr dirty="0" smtClean="0">
            <a:solidFill>
              <a:schemeClr val="bg1"/>
            </a:solidFill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39088</TotalTime>
  <Words>2435</Words>
  <Application>Microsoft Macintosh PowerPoint</Application>
  <PresentationFormat>On-screen Show (4:3)</PresentationFormat>
  <Paragraphs>413</Paragraphs>
  <Slides>44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8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1_PDR-nTele2-dmf</vt:lpstr>
      <vt:lpstr>1_Default Design</vt:lpstr>
      <vt:lpstr>2_FDR-Template2013v2-dmf</vt:lpstr>
      <vt:lpstr>FDR-Template2013v2-dmf</vt:lpstr>
      <vt:lpstr>4_Default Design</vt:lpstr>
      <vt:lpstr>5_PDR-nTele2-dmf</vt:lpstr>
      <vt:lpstr>3_Whirlpool</vt:lpstr>
      <vt:lpstr>1_FDR-Template2013v2-dmf</vt:lpstr>
      <vt:lpstr>LSST DM Overview: For and Beyond LSST  Mario Juric LSST Data Management Project Scientist          </vt:lpstr>
      <vt:lpstr>PowerPoint Presentation</vt:lpstr>
      <vt:lpstr>Turning the Sky into a Database</vt:lpstr>
      <vt:lpstr>PowerPoint Presentation</vt:lpstr>
      <vt:lpstr>Frontiers of Survey Astronomy (1/4)</vt:lpstr>
      <vt:lpstr>Frontiers of Survey Astronomy (2/4)</vt:lpstr>
      <vt:lpstr>Frontiers of Survey Astronomy (3/4)</vt:lpstr>
      <vt:lpstr>Frontiers of Survey Astronomy (4/4)</vt:lpstr>
      <vt:lpstr>Location: Cerro Pachon, Chile</vt:lpstr>
      <vt:lpstr>LSST Site (April 14th, 2015)</vt:lpstr>
      <vt:lpstr>LSST Observatory (cca. late ~2018)</vt:lpstr>
      <vt:lpstr>Done!</vt:lpstr>
      <vt:lpstr>LSST Camera</vt:lpstr>
      <vt:lpstr>PowerPoint Presentation</vt:lpstr>
      <vt:lpstr>PowerPoint Presentation</vt:lpstr>
      <vt:lpstr>Catalogs: Extracting Information from the Data</vt:lpstr>
      <vt:lpstr>Guiding Principles for LSST Products</vt:lpstr>
      <vt:lpstr>The DPDD Captures the Outcome of this Thinking</vt:lpstr>
      <vt:lpstr>LSST From the User’s Perspective:  A Data Stream, a Database, and a (small) Cloud</vt:lpstr>
      <vt:lpstr>PowerPoint Presentation</vt:lpstr>
      <vt:lpstr>Multiple Groups, One Distributed Team</vt:lpstr>
      <vt:lpstr>Top-level Coordination</vt:lpstr>
      <vt:lpstr>PowerPoint Presentation</vt:lpstr>
      <vt:lpstr>LSST Operations: Sites and Data Flows</vt:lpstr>
      <vt:lpstr>Infrastructure: Petascale Computing, Gbit Networks</vt:lpstr>
      <vt:lpstr>“Applications”: Scientific Core of LSST DM</vt:lpstr>
      <vt:lpstr>LSST Science Pipelines</vt:lpstr>
      <vt:lpstr>Maintainable Design / Language Choices</vt:lpstr>
      <vt:lpstr>Implementation Strategy: Transfer Know-how, not Code</vt:lpstr>
      <vt:lpstr>Middleware Layer: Isolating Hardware, Orchestrating Software</vt:lpstr>
      <vt:lpstr>Database and Science UI: Delivering to Users</vt:lpstr>
      <vt:lpstr>LSST From the User’s Perspective:  A Data Stream, a Database, and a (small) Cloud</vt:lpstr>
      <vt:lpstr>Level 1: Transients Alerts</vt:lpstr>
      <vt:lpstr>Level 1 Processing: Sequence Diagram Concept</vt:lpstr>
      <vt:lpstr>Level 1 Processing: System Architecture</vt:lpstr>
      <vt:lpstr>Level 2: Annual Data Releases</vt:lpstr>
      <vt:lpstr>Data Release Processing: Logical Flow</vt:lpstr>
      <vt:lpstr>PowerPoint Presentation</vt:lpstr>
      <vt:lpstr>LSST’s Long-Term Legacy: Software</vt:lpstr>
      <vt:lpstr>LSST’s Long-Term Legacy: Software</vt:lpstr>
      <vt:lpstr>PowerPoint Presentation</vt:lpstr>
      <vt:lpstr>Keep in mind what we’re doing and why</vt:lpstr>
      <vt:lpstr>Question, learn, own the problem</vt:lpstr>
      <vt:lpstr>Understand what we’re trying to build</vt:lpstr>
    </vt:vector>
  </TitlesOfParts>
  <Company> 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 Name of Presenter Title of Presenter  LSST Preliminary Design Review August 29-September 2, 2011</dc:title>
  <dc:creator>mckercher</dc:creator>
  <cp:lastModifiedBy>Mario Juric</cp:lastModifiedBy>
  <cp:revision>2223</cp:revision>
  <dcterms:created xsi:type="dcterms:W3CDTF">2011-07-27T22:39:23Z</dcterms:created>
  <dcterms:modified xsi:type="dcterms:W3CDTF">2015-10-05T18:27:39Z</dcterms:modified>
</cp:coreProperties>
</file>